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2.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3.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handoutMasterIdLst>
    <p:handoutMasterId r:id="rId32"/>
  </p:handoutMasterIdLst>
  <p:sldIdLst>
    <p:sldId id="256" r:id="rId2"/>
    <p:sldId id="571" r:id="rId3"/>
    <p:sldId id="363" r:id="rId4"/>
    <p:sldId id="533" r:id="rId5"/>
    <p:sldId id="534" r:id="rId6"/>
    <p:sldId id="535" r:id="rId7"/>
    <p:sldId id="551" r:id="rId8"/>
    <p:sldId id="536" r:id="rId9"/>
    <p:sldId id="537" r:id="rId10"/>
    <p:sldId id="550" r:id="rId11"/>
    <p:sldId id="552" r:id="rId12"/>
    <p:sldId id="553"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7" r:id="rId26"/>
    <p:sldId id="569" r:id="rId27"/>
    <p:sldId id="568" r:id="rId28"/>
    <p:sldId id="570" r:id="rId29"/>
    <p:sldId id="566" r:id="rId30"/>
  </p:sldIdLst>
  <p:sldSz cx="9144000" cy="6858000" type="screen4x3"/>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39ACA53-3E70-43C3-BD02-8C8376BD59CB}">
          <p14:sldIdLst>
            <p14:sldId id="256"/>
            <p14:sldId id="571"/>
            <p14:sldId id="363"/>
            <p14:sldId id="533"/>
            <p14:sldId id="534"/>
            <p14:sldId id="535"/>
            <p14:sldId id="551"/>
            <p14:sldId id="536"/>
            <p14:sldId id="537"/>
            <p14:sldId id="550"/>
            <p14:sldId id="552"/>
            <p14:sldId id="553"/>
            <p14:sldId id="554"/>
            <p14:sldId id="555"/>
            <p14:sldId id="556"/>
            <p14:sldId id="557"/>
            <p14:sldId id="558"/>
            <p14:sldId id="559"/>
            <p14:sldId id="560"/>
            <p14:sldId id="561"/>
            <p14:sldId id="562"/>
            <p14:sldId id="563"/>
            <p14:sldId id="564"/>
            <p14:sldId id="565"/>
            <p14:sldId id="567"/>
            <p14:sldId id="569"/>
            <p14:sldId id="568"/>
            <p14:sldId id="570"/>
            <p14:sldId id="5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8100" autoAdjust="0"/>
  </p:normalViewPr>
  <p:slideViewPr>
    <p:cSldViewPr>
      <p:cViewPr>
        <p:scale>
          <a:sx n="87" d="100"/>
          <a:sy n="87" d="100"/>
        </p:scale>
        <p:origin x="792" y="-726"/>
      </p:cViewPr>
      <p:guideLst>
        <p:guide orient="horz" pos="2160"/>
        <p:guide pos="2880"/>
      </p:guideLst>
    </p:cSldViewPr>
  </p:slideViewPr>
  <p:outlineViewPr>
    <p:cViewPr>
      <p:scale>
        <a:sx n="33" d="100"/>
        <a:sy n="33" d="100"/>
      </p:scale>
      <p:origin x="0" y="-9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50951" cy="496967"/>
          </a:xfrm>
          <a:prstGeom prst="rect">
            <a:avLst/>
          </a:prstGeom>
        </p:spPr>
        <p:txBody>
          <a:bodyPr vert="horz" lIns="91458" tIns="45729" rIns="91458" bIns="45729" rtlCol="0"/>
          <a:lstStyle>
            <a:lvl1pPr algn="l">
              <a:defRPr sz="1200"/>
            </a:lvl1pPr>
          </a:lstStyle>
          <a:p>
            <a:endParaRPr lang="fr-CH"/>
          </a:p>
        </p:txBody>
      </p:sp>
      <p:sp>
        <p:nvSpPr>
          <p:cNvPr id="3" name="Espace réservé de la date 2"/>
          <p:cNvSpPr>
            <a:spLocks noGrp="1"/>
          </p:cNvSpPr>
          <p:nvPr>
            <p:ph type="dt" sz="quarter" idx="1"/>
          </p:nvPr>
        </p:nvSpPr>
        <p:spPr>
          <a:xfrm>
            <a:off x="3856249" y="0"/>
            <a:ext cx="2950951" cy="496967"/>
          </a:xfrm>
          <a:prstGeom prst="rect">
            <a:avLst/>
          </a:prstGeom>
        </p:spPr>
        <p:txBody>
          <a:bodyPr vert="horz" lIns="91458" tIns="45729" rIns="91458" bIns="45729" rtlCol="0"/>
          <a:lstStyle>
            <a:lvl1pPr algn="r">
              <a:defRPr sz="1200"/>
            </a:lvl1pPr>
          </a:lstStyle>
          <a:p>
            <a:fld id="{7EE0E979-5966-4F81-BF8D-3F8E8BFB6E99}" type="datetimeFigureOut">
              <a:rPr lang="fr-CH" smtClean="0"/>
              <a:t>04.12.2019</a:t>
            </a:fld>
            <a:endParaRPr lang="fr-CH"/>
          </a:p>
        </p:txBody>
      </p:sp>
      <p:sp>
        <p:nvSpPr>
          <p:cNvPr id="4" name="Espace réservé du pied de page 3"/>
          <p:cNvSpPr>
            <a:spLocks noGrp="1"/>
          </p:cNvSpPr>
          <p:nvPr>
            <p:ph type="ftr" sz="quarter" idx="2"/>
          </p:nvPr>
        </p:nvSpPr>
        <p:spPr>
          <a:xfrm>
            <a:off x="1" y="9442371"/>
            <a:ext cx="2950951" cy="496966"/>
          </a:xfrm>
          <a:prstGeom prst="rect">
            <a:avLst/>
          </a:prstGeom>
        </p:spPr>
        <p:txBody>
          <a:bodyPr vert="horz" lIns="91458" tIns="45729" rIns="91458" bIns="45729"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56249" y="9442371"/>
            <a:ext cx="2950951" cy="496966"/>
          </a:xfrm>
          <a:prstGeom prst="rect">
            <a:avLst/>
          </a:prstGeom>
        </p:spPr>
        <p:txBody>
          <a:bodyPr vert="horz" lIns="91458" tIns="45729" rIns="91458" bIns="45729" rtlCol="0" anchor="b"/>
          <a:lstStyle>
            <a:lvl1pPr algn="r">
              <a:defRPr sz="1200"/>
            </a:lvl1pPr>
          </a:lstStyle>
          <a:p>
            <a:fld id="{BB7656F4-6B43-46F1-BB41-5C6DBF4731D1}" type="slidenum">
              <a:rPr lang="fr-CH" smtClean="0"/>
              <a:t>‹N°›</a:t>
            </a:fld>
            <a:endParaRPr lang="fr-CH"/>
          </a:p>
        </p:txBody>
      </p:sp>
    </p:spTree>
    <p:extLst>
      <p:ext uri="{BB962C8B-B14F-4D97-AF65-F5344CB8AC3E}">
        <p14:creationId xmlns:p14="http://schemas.microsoft.com/office/powerpoint/2010/main" val="34059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50951" cy="496967"/>
          </a:xfrm>
          <a:prstGeom prst="rect">
            <a:avLst/>
          </a:prstGeom>
        </p:spPr>
        <p:txBody>
          <a:bodyPr vert="horz" lIns="91458" tIns="45729" rIns="91458" bIns="45729" rtlCol="0"/>
          <a:lstStyle>
            <a:lvl1pPr algn="l">
              <a:defRPr sz="1200"/>
            </a:lvl1pPr>
          </a:lstStyle>
          <a:p>
            <a:endParaRPr lang="fr-CH"/>
          </a:p>
        </p:txBody>
      </p:sp>
      <p:sp>
        <p:nvSpPr>
          <p:cNvPr id="3" name="Espace réservé de la date 2"/>
          <p:cNvSpPr>
            <a:spLocks noGrp="1"/>
          </p:cNvSpPr>
          <p:nvPr>
            <p:ph type="dt" idx="1"/>
          </p:nvPr>
        </p:nvSpPr>
        <p:spPr>
          <a:xfrm>
            <a:off x="3856249" y="0"/>
            <a:ext cx="2950951" cy="496967"/>
          </a:xfrm>
          <a:prstGeom prst="rect">
            <a:avLst/>
          </a:prstGeom>
        </p:spPr>
        <p:txBody>
          <a:bodyPr vert="horz" lIns="91458" tIns="45729" rIns="91458" bIns="45729" rtlCol="0"/>
          <a:lstStyle>
            <a:lvl1pPr algn="r">
              <a:defRPr sz="1200"/>
            </a:lvl1pPr>
          </a:lstStyle>
          <a:p>
            <a:fld id="{BD788CFC-703B-4D03-B1A9-28D5F54B9CF1}" type="datetimeFigureOut">
              <a:rPr lang="fr-CH" smtClean="0"/>
              <a:t>04.12.2019</a:t>
            </a:fld>
            <a:endParaRPr lang="fr-CH"/>
          </a:p>
        </p:txBody>
      </p:sp>
      <p:sp>
        <p:nvSpPr>
          <p:cNvPr id="4" name="Espace réservé de l'image des diapositives 3"/>
          <p:cNvSpPr>
            <a:spLocks noGrp="1" noRot="1" noChangeAspect="1"/>
          </p:cNvSpPr>
          <p:nvPr>
            <p:ph type="sldImg" idx="2"/>
          </p:nvPr>
        </p:nvSpPr>
        <p:spPr>
          <a:xfrm>
            <a:off x="920750" y="746125"/>
            <a:ext cx="4968875" cy="3725863"/>
          </a:xfrm>
          <a:prstGeom prst="rect">
            <a:avLst/>
          </a:prstGeom>
          <a:noFill/>
          <a:ln w="12700">
            <a:solidFill>
              <a:prstClr val="black"/>
            </a:solidFill>
          </a:ln>
        </p:spPr>
        <p:txBody>
          <a:bodyPr vert="horz" lIns="91458" tIns="45729" rIns="91458" bIns="45729" rtlCol="0" anchor="ctr"/>
          <a:lstStyle/>
          <a:p>
            <a:endParaRPr lang="fr-CH"/>
          </a:p>
        </p:txBody>
      </p:sp>
      <p:sp>
        <p:nvSpPr>
          <p:cNvPr id="5" name="Espace réservé des commentaires 4"/>
          <p:cNvSpPr>
            <a:spLocks noGrp="1"/>
          </p:cNvSpPr>
          <p:nvPr>
            <p:ph type="body" sz="quarter" idx="3"/>
          </p:nvPr>
        </p:nvSpPr>
        <p:spPr>
          <a:xfrm>
            <a:off x="681356" y="4721979"/>
            <a:ext cx="5446077" cy="4472702"/>
          </a:xfrm>
          <a:prstGeom prst="rect">
            <a:avLst/>
          </a:prstGeom>
        </p:spPr>
        <p:txBody>
          <a:bodyPr vert="horz" lIns="91458" tIns="45729" rIns="91458" bIns="4572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1" y="9442371"/>
            <a:ext cx="2950951" cy="496966"/>
          </a:xfrm>
          <a:prstGeom prst="rect">
            <a:avLst/>
          </a:prstGeom>
        </p:spPr>
        <p:txBody>
          <a:bodyPr vert="horz" lIns="91458" tIns="45729" rIns="91458" bIns="45729"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6249" y="9442371"/>
            <a:ext cx="2950951" cy="496966"/>
          </a:xfrm>
          <a:prstGeom prst="rect">
            <a:avLst/>
          </a:prstGeom>
        </p:spPr>
        <p:txBody>
          <a:bodyPr vert="horz" lIns="91458" tIns="45729" rIns="91458" bIns="45729" rtlCol="0" anchor="b"/>
          <a:lstStyle>
            <a:lvl1pPr algn="r">
              <a:defRPr sz="1200"/>
            </a:lvl1pPr>
          </a:lstStyle>
          <a:p>
            <a:fld id="{4165FB5A-139B-47AA-AF93-0FBEC29C2CC3}" type="slidenum">
              <a:rPr lang="fr-CH" smtClean="0"/>
              <a:t>‹N°›</a:t>
            </a:fld>
            <a:endParaRPr lang="fr-CH"/>
          </a:p>
        </p:txBody>
      </p:sp>
    </p:spTree>
    <p:extLst>
      <p:ext uri="{BB962C8B-B14F-4D97-AF65-F5344CB8AC3E}">
        <p14:creationId xmlns:p14="http://schemas.microsoft.com/office/powerpoint/2010/main" val="3990190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1</a:t>
            </a:fld>
            <a:endParaRPr lang="fr-CH"/>
          </a:p>
        </p:txBody>
      </p:sp>
    </p:spTree>
    <p:extLst>
      <p:ext uri="{BB962C8B-B14F-4D97-AF65-F5344CB8AC3E}">
        <p14:creationId xmlns:p14="http://schemas.microsoft.com/office/powerpoint/2010/main" val="3633602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H" sz="1200" kern="1200" dirty="0" smtClean="0">
                <a:solidFill>
                  <a:schemeClr val="tx1"/>
                </a:solidFill>
                <a:effectLst/>
                <a:latin typeface="+mn-lt"/>
                <a:ea typeface="+mn-ea"/>
                <a:cs typeface="+mn-cs"/>
              </a:rPr>
              <a:t>J’aimerais</a:t>
            </a:r>
            <a:r>
              <a:rPr lang="fr-CH" sz="1200" kern="1200" baseline="0" dirty="0" smtClean="0">
                <a:solidFill>
                  <a:schemeClr val="tx1"/>
                </a:solidFill>
                <a:effectLst/>
                <a:latin typeface="+mn-lt"/>
                <a:ea typeface="+mn-ea"/>
                <a:cs typeface="+mn-cs"/>
              </a:rPr>
              <a:t> toutefois partager avec vous un certain nombres de réflexions qui émanent de ce projet et de ce cycle de valorisation:</a:t>
            </a:r>
          </a:p>
          <a:p>
            <a:pPr lvl="0"/>
            <a:endParaRPr lang="fr-CH" sz="1200" kern="1200" baseline="0" dirty="0" smtClean="0">
              <a:solidFill>
                <a:schemeClr val="tx1"/>
              </a:solidFill>
              <a:effectLst/>
              <a:latin typeface="+mn-lt"/>
              <a:ea typeface="+mn-ea"/>
              <a:cs typeface="+mn-cs"/>
            </a:endParaRPr>
          </a:p>
          <a:p>
            <a:pPr lvl="0"/>
            <a:r>
              <a:rPr lang="fr-CH" sz="1200" kern="1200" baseline="0" dirty="0" smtClean="0">
                <a:solidFill>
                  <a:schemeClr val="tx1"/>
                </a:solidFill>
                <a:effectLst/>
                <a:latin typeface="+mn-lt"/>
                <a:ea typeface="+mn-ea"/>
                <a:cs typeface="+mn-cs"/>
              </a:rPr>
              <a:t>La plus- value de ce projet est d’avoir pu «conceptualiser», «nommer» ce phénomène et démontrer son importance pour le développement économique du territoire. Et c’est fondamental a plusieurs égards: </a:t>
            </a:r>
          </a:p>
          <a:p>
            <a:pPr marL="171450" lvl="0" indent="-171450">
              <a:buFontTx/>
              <a:buChar char="-"/>
            </a:pPr>
            <a:r>
              <a:rPr lang="fr-CH" sz="1200" kern="1200" baseline="0" dirty="0" smtClean="0">
                <a:solidFill>
                  <a:schemeClr val="tx1"/>
                </a:solidFill>
                <a:effectLst/>
                <a:latin typeface="+mn-lt"/>
                <a:ea typeface="+mn-ea"/>
                <a:cs typeface="+mn-cs"/>
              </a:rPr>
              <a:t> </a:t>
            </a:r>
            <a:r>
              <a:rPr lang="fr-CH" sz="1200" b="1" kern="1200" baseline="0" dirty="0" smtClean="0">
                <a:solidFill>
                  <a:schemeClr val="tx1"/>
                </a:solidFill>
                <a:effectLst/>
                <a:latin typeface="+mn-lt"/>
                <a:ea typeface="+mn-ea"/>
                <a:cs typeface="+mn-cs"/>
              </a:rPr>
              <a:t>Proposer un nouveau modèle de développement économique pour l’arc jurassien</a:t>
            </a:r>
            <a:r>
              <a:rPr lang="fr-CH" sz="1200" kern="1200" baseline="0" dirty="0" smtClean="0">
                <a:solidFill>
                  <a:schemeClr val="tx1"/>
                </a:solidFill>
                <a:effectLst/>
                <a:latin typeface="+mn-lt"/>
                <a:ea typeface="+mn-ea"/>
                <a:cs typeface="+mn-cs"/>
              </a:rPr>
              <a:t>.  Ce projet, ce n’est pas un retour en arrière, ni un abandon du soutien à l’économie d’exportation qui est fondamentale pour la création de richesses, mais c’est de considérer le développement économique comme un «écosystème» subtil et équilibré où la captation des richesses est tout aussi cruciale que sa création. Comme deux jambes d’un même corps.</a:t>
            </a:r>
          </a:p>
          <a:p>
            <a:pPr marL="171450" lvl="0" indent="-171450">
              <a:buFontTx/>
              <a:buChar char="-"/>
            </a:pPr>
            <a:r>
              <a:rPr lang="fr-CH" sz="1200" b="1" kern="1200" baseline="0" dirty="0" smtClean="0">
                <a:solidFill>
                  <a:schemeClr val="tx1"/>
                </a:solidFill>
                <a:effectLst/>
                <a:latin typeface="+mn-lt"/>
                <a:ea typeface="+mn-ea"/>
                <a:cs typeface="+mn-cs"/>
              </a:rPr>
              <a:t>Faire émerger une certaine forme de conscientisation de la part des acteurs économiques et publics</a:t>
            </a:r>
            <a:r>
              <a:rPr lang="fr-CH" sz="1200" kern="1200" baseline="0" dirty="0" smtClean="0">
                <a:solidFill>
                  <a:schemeClr val="tx1"/>
                </a:solidFill>
                <a:effectLst/>
                <a:latin typeface="+mn-lt"/>
                <a:ea typeface="+mn-ea"/>
                <a:cs typeface="+mn-cs"/>
              </a:rPr>
              <a:t>. On l’a vu tout au long du projet et dans le cadre du cycle de valorisation, et de nombreuses réactions du type «on le fait sans le savoir».  Mais l’impact est forcément plus fort lorsqu’on sait pourquoi et comment agir et lorsque la compréhension du phénomène est partagée. Le fait d’identifier collectivement  un phénomène comme problématique et stratégique pour le territoire, est la garantie de trouver les meilleures solutions. Parce que ces solutions sont par nature liée à la coopération entre acteurs(publics, privés et souvent des partenariats publics-privés)</a:t>
            </a:r>
          </a:p>
          <a:p>
            <a:pPr marL="171450" lvl="0" indent="-171450">
              <a:buFontTx/>
              <a:buChar char="-"/>
            </a:pPr>
            <a:r>
              <a:rPr lang="fr-CH" sz="1200" b="1" kern="1200" baseline="0" dirty="0" smtClean="0">
                <a:solidFill>
                  <a:schemeClr val="tx1"/>
                </a:solidFill>
                <a:effectLst/>
                <a:latin typeface="+mn-lt"/>
                <a:ea typeface="+mn-ea"/>
                <a:cs typeface="+mn-cs"/>
              </a:rPr>
              <a:t>Replacer au centre de la réflexion, la capacité d’agir des acteurs et d’agir de manière efficace</a:t>
            </a:r>
            <a:r>
              <a:rPr lang="fr-CH" sz="1200" kern="1200" baseline="0" dirty="0" smtClean="0">
                <a:solidFill>
                  <a:schemeClr val="tx1"/>
                </a:solidFill>
                <a:effectLst/>
                <a:latin typeface="+mn-lt"/>
                <a:ea typeface="+mn-ea"/>
                <a:cs typeface="+mn-cs"/>
              </a:rPr>
              <a:t>. Et c’est fondamental dans un contexte où notamment certaines collectivités publiques invoquent encore souvent le phénomène de la mondialisation pour justifier d’une incapacité à agir. Or, on le voit et on va en parler au cours de cet événement: les leviers d’action existent, ils sont nombreux, notamment à l’échelle communale, et ils sont efficaces pour autant qu’ils s’inscrivent dans une stratégie de développement économique. Donc ce projet c’et également une façon de réintroduire, de l’optimisme et de la sérénité dans le développement économique des années futures.</a:t>
            </a:r>
          </a:p>
          <a:p>
            <a:pPr marL="171450" lvl="0" indent="-171450">
              <a:buFontTx/>
              <a:buChar char="-"/>
            </a:pPr>
            <a:endParaRPr lang="fr-CH" sz="1200" kern="1200" baseline="0" dirty="0" smtClean="0">
              <a:solidFill>
                <a:schemeClr val="tx1"/>
              </a:solidFill>
              <a:effectLst/>
              <a:latin typeface="+mn-lt"/>
              <a:ea typeface="+mn-ea"/>
              <a:cs typeface="+mn-cs"/>
            </a:endParaRPr>
          </a:p>
          <a:p>
            <a:pPr marL="171450" lvl="0" indent="-171450">
              <a:buFontTx/>
              <a:buChar char="-"/>
            </a:pPr>
            <a:endParaRPr lang="fr-CH" sz="1200" kern="1200" baseline="0" dirty="0" smtClean="0">
              <a:solidFill>
                <a:schemeClr val="tx1"/>
              </a:solidFill>
              <a:effectLst/>
              <a:latin typeface="+mn-lt"/>
              <a:ea typeface="+mn-ea"/>
              <a:cs typeface="+mn-cs"/>
            </a:endParaRPr>
          </a:p>
          <a:p>
            <a:pPr marL="171450" lvl="0" indent="-171450">
              <a:buFontTx/>
              <a:buChar char="-"/>
            </a:pPr>
            <a:endParaRPr lang="fr-CH" sz="1200" kern="1200" baseline="0" dirty="0" smtClean="0">
              <a:solidFill>
                <a:schemeClr val="tx1"/>
              </a:solidFill>
              <a:effectLst/>
              <a:latin typeface="+mn-lt"/>
              <a:ea typeface="+mn-ea"/>
              <a:cs typeface="+mn-cs"/>
            </a:endParaRPr>
          </a:p>
          <a:p>
            <a:pPr lvl="0"/>
            <a:endParaRPr lang="fr-CH" sz="1200" kern="1200" baseline="0" dirty="0" smtClean="0">
              <a:solidFill>
                <a:schemeClr val="tx1"/>
              </a:solidFill>
              <a:effectLst/>
              <a:latin typeface="+mn-lt"/>
              <a:ea typeface="+mn-ea"/>
              <a:cs typeface="+mn-cs"/>
            </a:endParaRPr>
          </a:p>
          <a:p>
            <a:pPr lvl="0"/>
            <a:endParaRPr lang="fr-CH"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10</a:t>
            </a:fld>
            <a:endParaRPr lang="fr-CH"/>
          </a:p>
        </p:txBody>
      </p:sp>
    </p:spTree>
    <p:extLst>
      <p:ext uri="{BB962C8B-B14F-4D97-AF65-F5344CB8AC3E}">
        <p14:creationId xmlns:p14="http://schemas.microsoft.com/office/powerpoint/2010/main" val="3438708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11</a:t>
            </a:fld>
            <a:endParaRPr lang="fr-CH"/>
          </a:p>
        </p:txBody>
      </p:sp>
    </p:spTree>
    <p:extLst>
      <p:ext uri="{BB962C8B-B14F-4D97-AF65-F5344CB8AC3E}">
        <p14:creationId xmlns:p14="http://schemas.microsoft.com/office/powerpoint/2010/main" val="145153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12</a:t>
            </a:fld>
            <a:endParaRPr lang="fr-CH"/>
          </a:p>
        </p:txBody>
      </p:sp>
    </p:spTree>
    <p:extLst>
      <p:ext uri="{BB962C8B-B14F-4D97-AF65-F5344CB8AC3E}">
        <p14:creationId xmlns:p14="http://schemas.microsoft.com/office/powerpoint/2010/main" val="198433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13</a:t>
            </a:fld>
            <a:endParaRPr lang="fr-CH"/>
          </a:p>
        </p:txBody>
      </p:sp>
    </p:spTree>
    <p:extLst>
      <p:ext uri="{BB962C8B-B14F-4D97-AF65-F5344CB8AC3E}">
        <p14:creationId xmlns:p14="http://schemas.microsoft.com/office/powerpoint/2010/main" val="251898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25</a:t>
            </a:fld>
            <a:endParaRPr lang="fr-CH"/>
          </a:p>
        </p:txBody>
      </p:sp>
    </p:spTree>
    <p:extLst>
      <p:ext uri="{BB962C8B-B14F-4D97-AF65-F5344CB8AC3E}">
        <p14:creationId xmlns:p14="http://schemas.microsoft.com/office/powerpoint/2010/main" val="25274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26</a:t>
            </a:fld>
            <a:endParaRPr lang="fr-CH"/>
          </a:p>
        </p:txBody>
      </p:sp>
    </p:spTree>
    <p:extLst>
      <p:ext uri="{BB962C8B-B14F-4D97-AF65-F5344CB8AC3E}">
        <p14:creationId xmlns:p14="http://schemas.microsoft.com/office/powerpoint/2010/main" val="222230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27</a:t>
            </a:fld>
            <a:endParaRPr lang="fr-CH"/>
          </a:p>
        </p:txBody>
      </p:sp>
    </p:spTree>
    <p:extLst>
      <p:ext uri="{BB962C8B-B14F-4D97-AF65-F5344CB8AC3E}">
        <p14:creationId xmlns:p14="http://schemas.microsoft.com/office/powerpoint/2010/main" val="3797869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28</a:t>
            </a:fld>
            <a:endParaRPr lang="fr-CH"/>
          </a:p>
        </p:txBody>
      </p:sp>
    </p:spTree>
    <p:extLst>
      <p:ext uri="{BB962C8B-B14F-4D97-AF65-F5344CB8AC3E}">
        <p14:creationId xmlns:p14="http://schemas.microsoft.com/office/powerpoint/2010/main" val="74101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29</a:t>
            </a:fld>
            <a:endParaRPr lang="fr-CH"/>
          </a:p>
        </p:txBody>
      </p:sp>
    </p:spTree>
    <p:extLst>
      <p:ext uri="{BB962C8B-B14F-4D97-AF65-F5344CB8AC3E}">
        <p14:creationId xmlns:p14="http://schemas.microsoft.com/office/powerpoint/2010/main" val="88837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2</a:t>
            </a:fld>
            <a:endParaRPr lang="fr-CH"/>
          </a:p>
        </p:txBody>
      </p:sp>
    </p:spTree>
    <p:extLst>
      <p:ext uri="{BB962C8B-B14F-4D97-AF65-F5344CB8AC3E}">
        <p14:creationId xmlns:p14="http://schemas.microsoft.com/office/powerpoint/2010/main" val="137115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3</a:t>
            </a:fld>
            <a:endParaRPr lang="fr-CH"/>
          </a:p>
        </p:txBody>
      </p:sp>
    </p:spTree>
    <p:extLst>
      <p:ext uri="{BB962C8B-B14F-4D97-AF65-F5344CB8AC3E}">
        <p14:creationId xmlns:p14="http://schemas.microsoft.com/office/powerpoint/2010/main" val="152119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4</a:t>
            </a:fld>
            <a:endParaRPr lang="fr-CH"/>
          </a:p>
        </p:txBody>
      </p:sp>
    </p:spTree>
    <p:extLst>
      <p:ext uri="{BB962C8B-B14F-4D97-AF65-F5344CB8AC3E}">
        <p14:creationId xmlns:p14="http://schemas.microsoft.com/office/powerpoint/2010/main" val="195553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Pendant trois ans, les deux organismes de concertation politique </a:t>
            </a:r>
            <a:r>
              <a:rPr lang="fr-CH" sz="1200" b="1" kern="1200" dirty="0" smtClean="0">
                <a:solidFill>
                  <a:schemeClr val="tx1"/>
                </a:solidFill>
                <a:effectLst/>
                <a:latin typeface="+mn-lt"/>
                <a:ea typeface="+mn-ea"/>
                <a:cs typeface="+mn-cs"/>
              </a:rPr>
              <a:t>arc</a:t>
            </a:r>
            <a:r>
              <a:rPr lang="fr-CH" sz="1200" kern="1200" dirty="0" smtClean="0">
                <a:solidFill>
                  <a:schemeClr val="tx1"/>
                </a:solidFill>
                <a:effectLst/>
                <a:latin typeface="+mn-lt"/>
                <a:ea typeface="+mn-ea"/>
                <a:cs typeface="+mn-cs"/>
              </a:rPr>
              <a:t>jurassien.ch et le RVAJ ont conjointement porté le projet « PHR </a:t>
            </a:r>
            <a:r>
              <a:rPr lang="fr-CH" sz="1200" kern="1200" dirty="0" err="1" smtClean="0">
                <a:solidFill>
                  <a:schemeClr val="tx1"/>
                </a:solidFill>
                <a:effectLst/>
                <a:latin typeface="+mn-lt"/>
                <a:ea typeface="+mn-ea"/>
                <a:cs typeface="+mn-cs"/>
              </a:rPr>
              <a:t>Economie</a:t>
            </a:r>
            <a:r>
              <a:rPr lang="fr-CH" sz="1200" kern="1200" dirty="0" smtClean="0">
                <a:solidFill>
                  <a:schemeClr val="tx1"/>
                </a:solidFill>
                <a:effectLst/>
                <a:latin typeface="+mn-lt"/>
                <a:ea typeface="+mn-ea"/>
                <a:cs typeface="+mn-cs"/>
              </a:rPr>
              <a:t> ». Ce projet pilote est financé par la Confédération dans le cadre de la Nouvelle politique régionale (NPR). Il s’agit d’un financement via le « Programme pilote Territoire d’action </a:t>
            </a:r>
            <a:r>
              <a:rPr lang="fr-CH" sz="1200" kern="1200" dirty="0" err="1" smtClean="0">
                <a:solidFill>
                  <a:schemeClr val="tx1"/>
                </a:solidFill>
                <a:effectLst/>
                <a:latin typeface="+mn-lt"/>
                <a:ea typeface="+mn-ea"/>
                <a:cs typeface="+mn-cs"/>
              </a:rPr>
              <a:t>Economie</a:t>
            </a:r>
            <a:r>
              <a:rPr lang="fr-CH" sz="1200" kern="1200" dirty="0" smtClean="0">
                <a:solidFill>
                  <a:schemeClr val="tx1"/>
                </a:solidFill>
                <a:effectLst/>
                <a:latin typeface="+mn-lt"/>
                <a:ea typeface="+mn-ea"/>
                <a:cs typeface="+mn-cs"/>
              </a:rPr>
              <a:t> » (ou juste PHR </a:t>
            </a:r>
            <a:r>
              <a:rPr lang="fr-CH" sz="1200" kern="1200" dirty="0" err="1" smtClean="0">
                <a:solidFill>
                  <a:schemeClr val="tx1"/>
                </a:solidFill>
                <a:effectLst/>
                <a:latin typeface="+mn-lt"/>
                <a:ea typeface="+mn-ea"/>
                <a:cs typeface="+mn-cs"/>
              </a:rPr>
              <a:t>Economie</a:t>
            </a:r>
            <a:r>
              <a:rPr lang="fr-CH" sz="1200" kern="1200" dirty="0" smtClean="0">
                <a:solidFill>
                  <a:schemeClr val="tx1"/>
                </a:solidFill>
                <a:effectLst/>
                <a:latin typeface="+mn-lt"/>
                <a:ea typeface="+mn-ea"/>
                <a:cs typeface="+mn-cs"/>
              </a:rPr>
              <a:t>), destinés aux territoires fonctionnels. Ces 12 territoires fonctionnels – dont l’Arc jurassien – sont définis par l’ARE.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Dans le programme PHR, ce sont en tout six projets, parmi lesquels le projet porté dans l’Arc jurassien, qui sont mis en œuvre dans la période actuelle du PHR (2017-2019). Parmi ces six projets, cinq ont trait à l’économie présentielle.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Une des particularités du projet de l’Arc jurassien est d’avoir fédéré rapidement toute</a:t>
            </a:r>
            <a:r>
              <a:rPr lang="fr-CH" sz="1200" kern="1200" baseline="0" dirty="0" smtClean="0">
                <a:solidFill>
                  <a:schemeClr val="tx1"/>
                </a:solidFill>
                <a:effectLst/>
                <a:latin typeface="+mn-lt"/>
                <a:ea typeface="+mn-ea"/>
                <a:cs typeface="+mn-cs"/>
              </a:rPr>
              <a:t> une série d’acteurs autour d’une thématique communément identifiée: l’économie présentielle. Cela vient du fait que la thématique est particulièrement porteuse pour l’Arc jurassien et qu’il existe déjà deux</a:t>
            </a:r>
            <a:r>
              <a:rPr lang="fr-CH" sz="1200" kern="1200" dirty="0" smtClean="0">
                <a:solidFill>
                  <a:schemeClr val="tx1"/>
                </a:solidFill>
                <a:effectLst/>
                <a:latin typeface="+mn-lt"/>
                <a:ea typeface="+mn-ea"/>
                <a:cs typeface="+mn-cs"/>
              </a:rPr>
              <a:t> organismes</a:t>
            </a:r>
            <a:r>
              <a:rPr lang="fr-CH" sz="1200" kern="1200" baseline="0" dirty="0" smtClean="0">
                <a:solidFill>
                  <a:schemeClr val="tx1"/>
                </a:solidFill>
                <a:effectLst/>
                <a:latin typeface="+mn-lt"/>
                <a:ea typeface="+mn-ea"/>
                <a:cs typeface="+mn-cs"/>
              </a:rPr>
              <a:t> de concertation politique actifs à l’échelle de ce territoire, ce qui facilite le portage d’un projet à l’échelle de ce territoire d’action.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5</a:t>
            </a:fld>
            <a:endParaRPr lang="fr-CH"/>
          </a:p>
        </p:txBody>
      </p:sp>
    </p:spTree>
    <p:extLst>
      <p:ext uri="{BB962C8B-B14F-4D97-AF65-F5344CB8AC3E}">
        <p14:creationId xmlns:p14="http://schemas.microsoft.com/office/powerpoint/2010/main" val="170935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À la base des réflexions, un constat</a:t>
            </a:r>
            <a:r>
              <a:rPr lang="fr-CH" sz="1200" kern="1200" baseline="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qui résume tout le paradoxe économique de l’Arc jurassien : ce qui devrait</a:t>
            </a:r>
            <a:r>
              <a:rPr lang="fr-CH" sz="1200" kern="1200" baseline="0" dirty="0" smtClean="0">
                <a:solidFill>
                  <a:schemeClr val="tx1"/>
                </a:solidFill>
                <a:effectLst/>
                <a:latin typeface="+mn-lt"/>
                <a:ea typeface="+mn-ea"/>
                <a:cs typeface="+mn-cs"/>
              </a:rPr>
              <a:t> être un cercle vertueux entre (1) entreprises, (2)production de richesses par les exportations et (3) en retour création de nouvelles activités économiques liées aux chaînes de valeur et les nouveaux habitants qui s’installent sur le territoire parce qu’il s’y trouvent du travail et contribuent, par leur travail et leur consommation à renforcer le tissu industriel local. </a:t>
            </a:r>
            <a:r>
              <a:rPr lang="fr-CH" sz="1200" kern="1200" baseline="0" dirty="0" smtClean="0">
                <a:solidFill>
                  <a:schemeClr val="tx1"/>
                </a:solidFill>
                <a:effectLst/>
                <a:latin typeface="+mn-lt"/>
                <a:ea typeface="+mn-ea"/>
                <a:cs typeface="+mn-cs"/>
                <a:sym typeface="Wingdings" panose="05000000000000000000" pitchFamily="2" charset="2"/>
              </a:rPr>
              <a:t> ce cercle vertueux semble «grippé», </a:t>
            </a:r>
            <a:r>
              <a:rPr lang="fr-CH" sz="1200" kern="1200" dirty="0" smtClean="0">
                <a:solidFill>
                  <a:schemeClr val="tx1"/>
                </a:solidFill>
                <a:effectLst/>
                <a:latin typeface="+mn-lt"/>
                <a:ea typeface="+mn-ea"/>
                <a:cs typeface="+mn-cs"/>
              </a:rPr>
              <a:t>les richesses produites par l’économie ne semblent plus profiter</a:t>
            </a:r>
            <a:r>
              <a:rPr lang="fr-CH" sz="1200" kern="1200" baseline="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autant que par le passé au tissu économique et à la domiciliation de nouveaux</a:t>
            </a:r>
            <a:r>
              <a:rPr lang="fr-CH" sz="1200" kern="1200" baseline="0" dirty="0" smtClean="0">
                <a:solidFill>
                  <a:schemeClr val="tx1"/>
                </a:solidFill>
                <a:effectLst/>
                <a:latin typeface="+mn-lt"/>
                <a:ea typeface="+mn-ea"/>
                <a:cs typeface="+mn-cs"/>
              </a:rPr>
              <a:t> habitants</a:t>
            </a:r>
            <a:r>
              <a:rPr lang="fr-CH"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Il semble</a:t>
            </a:r>
            <a:r>
              <a:rPr lang="fr-CH" sz="1200" kern="1200" baseline="0" dirty="0" smtClean="0">
                <a:solidFill>
                  <a:schemeClr val="tx1"/>
                </a:solidFill>
                <a:effectLst/>
                <a:latin typeface="+mn-lt"/>
                <a:ea typeface="+mn-ea"/>
                <a:cs typeface="+mn-cs"/>
              </a:rPr>
              <a:t> donc</a:t>
            </a:r>
            <a:r>
              <a:rPr lang="fr-CH" sz="1200" kern="1200" dirty="0" smtClean="0">
                <a:solidFill>
                  <a:schemeClr val="tx1"/>
                </a:solidFill>
                <a:effectLst/>
                <a:latin typeface="+mn-lt"/>
                <a:ea typeface="+mn-ea"/>
                <a:cs typeface="+mn-cs"/>
              </a:rPr>
              <a:t> y avoir un problème de transformation des richesses créées,</a:t>
            </a:r>
            <a:r>
              <a:rPr lang="fr-CH" sz="1200" kern="1200" baseline="0" dirty="0" smtClean="0">
                <a:solidFill>
                  <a:schemeClr val="tx1"/>
                </a:solidFill>
                <a:effectLst/>
                <a:latin typeface="+mn-lt"/>
                <a:ea typeface="+mn-ea"/>
                <a:cs typeface="+mn-cs"/>
              </a:rPr>
              <a:t> par le territoire, en dépenses et revenus.</a:t>
            </a: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6</a:t>
            </a:fld>
            <a:endParaRPr lang="fr-CH"/>
          </a:p>
        </p:txBody>
      </p:sp>
    </p:spTree>
    <p:extLst>
      <p:ext uri="{BB962C8B-B14F-4D97-AF65-F5344CB8AC3E}">
        <p14:creationId xmlns:p14="http://schemas.microsoft.com/office/powerpoint/2010/main" val="876766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Au début: une intuition.</a:t>
            </a:r>
            <a:r>
              <a:rPr lang="fr-CH" sz="1200" kern="1200" baseline="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L’hypothèse de départ était</a:t>
            </a:r>
            <a:r>
              <a:rPr lang="fr-CH" sz="1200" kern="1200" baseline="0" dirty="0" smtClean="0">
                <a:solidFill>
                  <a:schemeClr val="tx1"/>
                </a:solidFill>
                <a:effectLst/>
                <a:latin typeface="+mn-lt"/>
                <a:ea typeface="+mn-ea"/>
                <a:cs typeface="+mn-cs"/>
              </a:rPr>
              <a:t> qu’un grand nombre de biens et de services sont en réalité consommés en dehors du territoire au détriment du tissu économique régional. Mais il fallait confirmer cette hypothèse, en comprendre les causes et surtout, proposer des solutions pour contrer en quelque sorte ce phénomène.</a:t>
            </a:r>
          </a:p>
          <a:p>
            <a:pPr lvl="0"/>
            <a:endParaRPr lang="fr-CH" sz="1200" kern="1200" baseline="0" dirty="0" smtClean="0">
              <a:solidFill>
                <a:schemeClr val="tx1"/>
              </a:solidFill>
              <a:effectLst/>
              <a:latin typeface="+mn-lt"/>
              <a:ea typeface="+mn-ea"/>
              <a:cs typeface="+mn-cs"/>
            </a:endParaRPr>
          </a:p>
          <a:p>
            <a:pPr lvl="0"/>
            <a:endParaRPr lang="fr-CH"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7</a:t>
            </a:fld>
            <a:endParaRPr lang="fr-CH"/>
          </a:p>
        </p:txBody>
      </p:sp>
    </p:spTree>
    <p:extLst>
      <p:ext uri="{BB962C8B-B14F-4D97-AF65-F5344CB8AC3E}">
        <p14:creationId xmlns:p14="http://schemas.microsoft.com/office/powerpoint/2010/main" val="236873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Et c’est précisément l’objectif</a:t>
            </a:r>
            <a:r>
              <a:rPr lang="fr-CH" sz="1200" kern="1200" baseline="0" dirty="0" smtClean="0">
                <a:solidFill>
                  <a:schemeClr val="tx1"/>
                </a:solidFill>
                <a:effectLst/>
                <a:latin typeface="+mn-lt"/>
                <a:ea typeface="+mn-ea"/>
                <a:cs typeface="+mn-cs"/>
              </a:rPr>
              <a:t> du</a:t>
            </a:r>
            <a:r>
              <a:rPr lang="fr-CH" sz="1200" kern="1200" dirty="0" smtClean="0">
                <a:solidFill>
                  <a:schemeClr val="tx1"/>
                </a:solidFill>
                <a:effectLst/>
                <a:latin typeface="+mn-lt"/>
                <a:ea typeface="+mn-ea"/>
                <a:cs typeface="+mn-cs"/>
              </a:rPr>
              <a:t> projet de l’Arc jurassien qui s’est emparé de cette problématique sous l’angle du</a:t>
            </a:r>
            <a:r>
              <a:rPr lang="fr-CH" sz="1200" kern="1200" baseline="0" dirty="0" smtClean="0">
                <a:solidFill>
                  <a:schemeClr val="tx1"/>
                </a:solidFill>
                <a:effectLst/>
                <a:latin typeface="+mn-lt"/>
                <a:ea typeface="+mn-ea"/>
                <a:cs typeface="+mn-cs"/>
              </a:rPr>
              <a:t> renforcement de la captation des dépenses et des revenus et c’est dans ce cadre là que la notion d</a:t>
            </a:r>
            <a:r>
              <a:rPr lang="fr-CH" sz="1200" kern="1200" dirty="0" smtClean="0">
                <a:solidFill>
                  <a:schemeClr val="tx1"/>
                </a:solidFill>
                <a:effectLst/>
                <a:latin typeface="+mn-lt"/>
                <a:ea typeface="+mn-ea"/>
                <a:cs typeface="+mn-cs"/>
              </a:rPr>
              <a:t>’économie pr</a:t>
            </a:r>
            <a:r>
              <a:rPr lang="fr-CH" sz="1200" i="1" kern="1200" dirty="0" smtClean="0">
                <a:solidFill>
                  <a:schemeClr val="tx1"/>
                </a:solidFill>
                <a:effectLst/>
                <a:latin typeface="+mn-lt"/>
                <a:ea typeface="+mn-ea"/>
                <a:cs typeface="+mn-cs"/>
              </a:rPr>
              <a:t>ésentielle </a:t>
            </a:r>
            <a:r>
              <a:rPr lang="fr-CH" sz="1200" i="0" kern="1200" dirty="0" smtClean="0">
                <a:solidFill>
                  <a:schemeClr val="tx1"/>
                </a:solidFill>
                <a:effectLst/>
                <a:latin typeface="+mn-lt"/>
                <a:ea typeface="+mn-ea"/>
                <a:cs typeface="+mn-cs"/>
              </a:rPr>
              <a:t>a été mobilisée</a:t>
            </a:r>
            <a:r>
              <a:rPr lang="fr-CH" sz="1200" kern="1200" dirty="0" smtClean="0">
                <a:solidFill>
                  <a:schemeClr val="tx1"/>
                </a:solidFill>
                <a:effectLst/>
                <a:latin typeface="+mn-lt"/>
                <a:ea typeface="+mn-ea"/>
                <a:cs typeface="+mn-cs"/>
              </a:rPr>
              <a:t>. De façon moins académique, on pourrait parler d’« économie de proximité », ou encore d’« économie régionale ».</a:t>
            </a:r>
            <a:r>
              <a:rPr lang="fr-CH" sz="1200" kern="1200" baseline="0" dirty="0" smtClean="0">
                <a:solidFill>
                  <a:schemeClr val="tx1"/>
                </a:solidFill>
                <a:effectLst/>
                <a:latin typeface="+mn-lt"/>
                <a:ea typeface="+mn-ea"/>
                <a:cs typeface="+mn-cs"/>
              </a:rPr>
              <a:t>  Cette économie est complémentaire à l’économie d’exportation dans la mesure où elle regroupe l’ensemble des activités économiques destinées à satisfaire les besoins des acteurs du territoire (entreprises publiques, privés, habitants, touristes). </a:t>
            </a:r>
            <a:endParaRPr lang="fr-CH" sz="1200" kern="1200" dirty="0" smtClean="0">
              <a:solidFill>
                <a:schemeClr val="tx1"/>
              </a:solidFill>
              <a:effectLst/>
              <a:latin typeface="+mn-lt"/>
              <a:ea typeface="+mn-ea"/>
              <a:cs typeface="+mn-cs"/>
            </a:endParaRPr>
          </a:p>
          <a:p>
            <a:pPr lvl="0"/>
            <a:endParaRPr lang="fr-CH" sz="1200" kern="1200" dirty="0" smtClean="0">
              <a:solidFill>
                <a:schemeClr val="tx1"/>
              </a:solidFill>
              <a:effectLst/>
              <a:latin typeface="+mn-lt"/>
              <a:ea typeface="+mn-ea"/>
              <a:cs typeface="+mn-cs"/>
            </a:endParaRPr>
          </a:p>
          <a:p>
            <a:pPr lvl="0"/>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Pour ce faire, ce projet s’articule en deux axes : </a:t>
            </a:r>
            <a:endParaRPr lang="fr-CH" sz="1600" kern="1200" dirty="0" smtClean="0">
              <a:solidFill>
                <a:schemeClr val="tx1"/>
              </a:solidFill>
              <a:effectLst/>
              <a:latin typeface="+mn-lt"/>
              <a:ea typeface="+mn-ea"/>
              <a:cs typeface="+mn-cs"/>
            </a:endParaRPr>
          </a:p>
          <a:p>
            <a:pPr marL="171450" lvl="0" indent="-171450">
              <a:buFontTx/>
              <a:buChar char="-"/>
            </a:pPr>
            <a:r>
              <a:rPr lang="fr-CH" sz="1200" kern="1200" dirty="0" smtClean="0">
                <a:solidFill>
                  <a:schemeClr val="tx1"/>
                </a:solidFill>
                <a:effectLst/>
                <a:latin typeface="+mn-lt"/>
                <a:ea typeface="+mn-ea"/>
                <a:cs typeface="+mn-cs"/>
              </a:rPr>
              <a:t>Un travail</a:t>
            </a:r>
            <a:r>
              <a:rPr lang="fr-CH" sz="1200" kern="1200" baseline="0" dirty="0" smtClean="0">
                <a:solidFill>
                  <a:schemeClr val="tx1"/>
                </a:solidFill>
                <a:effectLst/>
                <a:latin typeface="+mn-lt"/>
                <a:ea typeface="+mn-ea"/>
                <a:cs typeface="+mn-cs"/>
              </a:rPr>
              <a:t> académique effectué par la HEG-ARC </a:t>
            </a:r>
            <a:r>
              <a:rPr lang="fr-CH" sz="1200" kern="1200" dirty="0" smtClean="0">
                <a:solidFill>
                  <a:schemeClr val="tx1"/>
                </a:solidFill>
                <a:effectLst/>
                <a:latin typeface="+mn-lt"/>
                <a:ea typeface="+mn-ea"/>
                <a:cs typeface="+mn-cs"/>
              </a:rPr>
              <a:t>centré sur l’analyse territoriale destinée à identifier les causes de l’affaiblissement</a:t>
            </a:r>
            <a:r>
              <a:rPr lang="fr-CH" sz="1200" kern="1200" baseline="0" dirty="0" smtClean="0">
                <a:solidFill>
                  <a:schemeClr val="tx1"/>
                </a:solidFill>
                <a:effectLst/>
                <a:latin typeface="+mn-lt"/>
                <a:ea typeface="+mn-ea"/>
                <a:cs typeface="+mn-cs"/>
              </a:rPr>
              <a:t> économique du territoire, et aussi de proposer</a:t>
            </a:r>
            <a:r>
              <a:rPr lang="fr-CH" sz="1200" kern="1200" dirty="0" smtClean="0">
                <a:solidFill>
                  <a:schemeClr val="tx1"/>
                </a:solidFill>
                <a:effectLst/>
                <a:latin typeface="+mn-lt"/>
                <a:ea typeface="+mn-ea"/>
                <a:cs typeface="+mn-cs"/>
              </a:rPr>
              <a:t> des solutions afin de stimuler la consommation de biens et de services régionaux.</a:t>
            </a:r>
          </a:p>
          <a:p>
            <a:pPr marL="171450" lvl="0" indent="-171450">
              <a:buFontTx/>
              <a:buChar char="-"/>
            </a:pPr>
            <a:r>
              <a:rPr lang="fr-CH" sz="1200" kern="1200" dirty="0" smtClean="0">
                <a:solidFill>
                  <a:schemeClr val="tx1"/>
                </a:solidFill>
                <a:effectLst/>
                <a:latin typeface="+mn-lt"/>
                <a:ea typeface="+mn-ea"/>
                <a:cs typeface="+mn-cs"/>
              </a:rPr>
              <a:t>Le second axe de ce projet se veut plus opérationnel, plus expérimental. Il est constitué de 4 sous-projets pilote, qui ont tous privilégié une entrée par les entreprises, sur des thématiques variées : </a:t>
            </a:r>
            <a:endParaRPr lang="fr-CH" sz="1600" kern="1200" dirty="0" smtClean="0">
              <a:solidFill>
                <a:schemeClr val="tx1"/>
              </a:solidFill>
              <a:effectLst/>
              <a:latin typeface="+mn-lt"/>
              <a:ea typeface="+mn-ea"/>
              <a:cs typeface="+mn-cs"/>
            </a:endParaRPr>
          </a:p>
          <a:p>
            <a:pPr marL="1085850" lvl="2" indent="-171450">
              <a:buFontTx/>
              <a:buChar char="-"/>
            </a:pPr>
            <a:r>
              <a:rPr lang="fr-CH" sz="1200" kern="1200" dirty="0" smtClean="0">
                <a:solidFill>
                  <a:schemeClr val="tx1"/>
                </a:solidFill>
                <a:effectLst/>
                <a:latin typeface="+mn-lt"/>
                <a:ea typeface="+mn-ea"/>
                <a:cs typeface="+mn-cs"/>
              </a:rPr>
              <a:t>Le </a:t>
            </a:r>
            <a:r>
              <a:rPr lang="fr-CH" sz="1200" kern="1200" dirty="0" err="1" smtClean="0">
                <a:solidFill>
                  <a:schemeClr val="tx1"/>
                </a:solidFill>
                <a:effectLst/>
                <a:latin typeface="+mn-lt"/>
                <a:ea typeface="+mn-ea"/>
                <a:cs typeface="+mn-cs"/>
              </a:rPr>
              <a:t>coworking</a:t>
            </a:r>
            <a:r>
              <a:rPr lang="fr-CH" sz="1200" kern="1200" dirty="0" smtClean="0">
                <a:solidFill>
                  <a:schemeClr val="tx1"/>
                </a:solidFill>
                <a:effectLst/>
                <a:latin typeface="+mn-lt"/>
                <a:ea typeface="+mn-ea"/>
                <a:cs typeface="+mn-cs"/>
              </a:rPr>
              <a:t> (RUN)</a:t>
            </a:r>
          </a:p>
          <a:p>
            <a:pPr marL="1085850" lvl="2" indent="-171450">
              <a:buFontTx/>
              <a:buChar char="-"/>
            </a:pPr>
            <a:r>
              <a:rPr lang="fr-CH" sz="1200" kern="1200" dirty="0" smtClean="0">
                <a:solidFill>
                  <a:schemeClr val="tx1"/>
                </a:solidFill>
                <a:effectLst/>
                <a:latin typeface="+mn-lt"/>
                <a:ea typeface="+mn-ea"/>
                <a:cs typeface="+mn-cs"/>
              </a:rPr>
              <a:t>La valorisation des produits du terroir</a:t>
            </a:r>
            <a:r>
              <a:rPr lang="fr-CH" sz="1200" kern="1200" baseline="0" dirty="0" smtClean="0">
                <a:solidFill>
                  <a:schemeClr val="tx1"/>
                </a:solidFill>
                <a:effectLst/>
                <a:latin typeface="+mn-lt"/>
                <a:ea typeface="+mn-ea"/>
                <a:cs typeface="+mn-cs"/>
              </a:rPr>
              <a:t> (FRI)</a:t>
            </a:r>
          </a:p>
          <a:p>
            <a:pPr marL="1085850" lvl="2" indent="-171450">
              <a:buFontTx/>
              <a:buChar char="-"/>
            </a:pPr>
            <a:r>
              <a:rPr lang="fr-CH" sz="1200" kern="1200" baseline="0" dirty="0" smtClean="0">
                <a:solidFill>
                  <a:schemeClr val="tx1"/>
                </a:solidFill>
                <a:effectLst/>
                <a:latin typeface="+mn-lt"/>
                <a:ea typeface="+mn-ea"/>
                <a:cs typeface="+mn-cs"/>
              </a:rPr>
              <a:t>La gestion des zones d’activités économiques (Ecoparc)</a:t>
            </a:r>
          </a:p>
          <a:p>
            <a:pPr marL="1085850" lvl="2" indent="-171450">
              <a:buFontTx/>
              <a:buChar char="-"/>
            </a:pPr>
            <a:r>
              <a:rPr lang="fr-CH" sz="1200" kern="1200" baseline="0" dirty="0" smtClean="0">
                <a:solidFill>
                  <a:schemeClr val="tx1"/>
                </a:solidFill>
                <a:effectLst/>
                <a:latin typeface="+mn-lt"/>
                <a:ea typeface="+mn-ea"/>
                <a:cs typeface="+mn-cs"/>
              </a:rPr>
              <a:t>La valorisation de l’offre de service à l’industrie (CEP)</a:t>
            </a:r>
          </a:p>
          <a:p>
            <a:pPr marL="1085850" lvl="2" indent="-171450">
              <a:buFontTx/>
              <a:buChar char="-"/>
            </a:pPr>
            <a:endParaRPr lang="fr-CH" sz="16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Ces deux axes du projet se veulent complémentaires dans la mesure où les sous-projets et l’analyse territoriale</a:t>
            </a:r>
            <a:r>
              <a:rPr lang="fr-CH" sz="1200" kern="1200" baseline="0" dirty="0" smtClean="0">
                <a:solidFill>
                  <a:schemeClr val="tx1"/>
                </a:solidFill>
                <a:effectLst/>
                <a:latin typeface="+mn-lt"/>
                <a:ea typeface="+mn-ea"/>
                <a:cs typeface="+mn-cs"/>
              </a:rPr>
              <a:t> s’éclairent mutuellement. </a:t>
            </a:r>
          </a:p>
          <a:p>
            <a:pPr lvl="0"/>
            <a:endParaRPr lang="fr-CH" dirty="0"/>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8</a:t>
            </a:fld>
            <a:endParaRPr lang="fr-CH"/>
          </a:p>
        </p:txBody>
      </p:sp>
    </p:spTree>
    <p:extLst>
      <p:ext uri="{BB962C8B-B14F-4D97-AF65-F5344CB8AC3E}">
        <p14:creationId xmlns:p14="http://schemas.microsoft.com/office/powerpoint/2010/main" val="191452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H" sz="1200" kern="1200" dirty="0" smtClean="0">
                <a:solidFill>
                  <a:schemeClr val="tx1"/>
                </a:solidFill>
                <a:effectLst/>
                <a:latin typeface="+mn-lt"/>
                <a:ea typeface="+mn-ea"/>
                <a:cs typeface="+mn-cs"/>
              </a:rPr>
              <a:t>C’est une démarche partenariale</a:t>
            </a:r>
            <a:r>
              <a:rPr lang="fr-CH" sz="1200" kern="1200" baseline="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qui a duré 3 ans.</a:t>
            </a:r>
          </a:p>
          <a:p>
            <a:pPr lvl="0"/>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Et au-delà de la mise en œuvre</a:t>
            </a:r>
            <a:r>
              <a:rPr lang="fr-CH" sz="1200" kern="1200" baseline="0" dirty="0" smtClean="0">
                <a:solidFill>
                  <a:schemeClr val="tx1"/>
                </a:solidFill>
                <a:effectLst/>
                <a:latin typeface="+mn-lt"/>
                <a:ea typeface="+mn-ea"/>
                <a:cs typeface="+mn-cs"/>
              </a:rPr>
              <a:t> du projet, le souci permanent a été  bien évidement de diffuser ces résultats et préconisations sur l’ensemble du territoire d’action et présenter également les bonnes pratiques qui existent dans chaque canton.</a:t>
            </a:r>
          </a:p>
          <a:p>
            <a:pPr lvl="0"/>
            <a:endParaRPr lang="fr-CH" sz="1200" kern="1200" baseline="0" dirty="0" smtClean="0">
              <a:solidFill>
                <a:schemeClr val="tx1"/>
              </a:solidFill>
              <a:effectLst/>
              <a:latin typeface="+mn-lt"/>
              <a:ea typeface="+mn-ea"/>
              <a:cs typeface="+mn-cs"/>
            </a:endParaRPr>
          </a:p>
          <a:p>
            <a:pPr lvl="0"/>
            <a:r>
              <a:rPr lang="fr-CH" sz="1200" kern="1200" baseline="0" dirty="0" smtClean="0">
                <a:solidFill>
                  <a:schemeClr val="tx1"/>
                </a:solidFill>
                <a:effectLst/>
                <a:latin typeface="+mn-lt"/>
                <a:ea typeface="+mn-ea"/>
                <a:cs typeface="+mn-cs"/>
              </a:rPr>
              <a:t>Cette logique de diffusion a commencé le 19 novembre 2018 à l’occasion des 10 ans d’arcjurassien.ch où l’on avait notamment problématiser la thématique de manière scénarisée (pièce de théâtre - la complainte de la mascotte).</a:t>
            </a:r>
          </a:p>
          <a:p>
            <a:pPr lvl="0"/>
            <a:endParaRPr lang="fr-CH" sz="1200" kern="1200" baseline="0" dirty="0" smtClean="0">
              <a:solidFill>
                <a:schemeClr val="tx1"/>
              </a:solidFill>
              <a:effectLst/>
              <a:latin typeface="+mn-lt"/>
              <a:ea typeface="+mn-ea"/>
              <a:cs typeface="+mn-cs"/>
            </a:endParaRPr>
          </a:p>
          <a:p>
            <a:pPr lvl="0"/>
            <a:r>
              <a:rPr lang="fr-CH" sz="1200" kern="1200" baseline="0" dirty="0" smtClean="0">
                <a:solidFill>
                  <a:schemeClr val="tx1"/>
                </a:solidFill>
                <a:effectLst/>
                <a:latin typeface="+mn-lt"/>
                <a:ea typeface="+mn-ea"/>
                <a:cs typeface="+mn-cs"/>
              </a:rPr>
              <a:t>En 2019, nous avons pu compter sur nos partenaires régionaux: ADNV/ADAEV, RUN et FRI pour organiser un «road show» de trois épisodes (</a:t>
            </a:r>
            <a:r>
              <a:rPr lang="fr-CH" sz="1200" kern="1200" dirty="0" smtClean="0">
                <a:solidFill>
                  <a:schemeClr val="tx1"/>
                </a:solidFill>
                <a:effectLst/>
                <a:latin typeface="+mn-lt"/>
                <a:ea typeface="+mn-ea"/>
                <a:cs typeface="+mn-cs"/>
              </a:rPr>
              <a:t>Orbe, 5 novembre / Delémont, 14 novembre / Neuchâtel, 19 novembre</a:t>
            </a:r>
            <a:r>
              <a:rPr lang="fr-CH" sz="1200" kern="1200" baseline="0" dirty="0" smtClean="0">
                <a:solidFill>
                  <a:schemeClr val="tx1"/>
                </a:solidFill>
                <a:effectLst/>
                <a:latin typeface="+mn-lt"/>
                <a:ea typeface="+mn-ea"/>
                <a:cs typeface="+mn-cs"/>
              </a:rPr>
              <a:t>) destinés aux acteurs politiques et économiques de proximité.</a:t>
            </a:r>
          </a:p>
          <a:p>
            <a:pPr lvl="0"/>
            <a:endParaRPr lang="fr-CH" sz="1200" kern="1200" baseline="0" dirty="0" smtClean="0">
              <a:solidFill>
                <a:schemeClr val="tx1"/>
              </a:solidFill>
              <a:effectLst/>
              <a:latin typeface="+mn-lt"/>
              <a:ea typeface="+mn-ea"/>
              <a:cs typeface="+mn-cs"/>
            </a:endParaRPr>
          </a:p>
          <a:p>
            <a:pPr lvl="0"/>
            <a:r>
              <a:rPr lang="fr-CH" sz="1200" kern="1200" baseline="0" dirty="0" smtClean="0">
                <a:solidFill>
                  <a:schemeClr val="tx1"/>
                </a:solidFill>
                <a:effectLst/>
                <a:latin typeface="+mn-lt"/>
                <a:ea typeface="+mn-ea"/>
                <a:cs typeface="+mn-cs"/>
              </a:rPr>
              <a:t>Vous voyez à l’écran quelques témoignages photographiques de ces événements.</a:t>
            </a:r>
          </a:p>
          <a:p>
            <a:pPr lvl="0"/>
            <a:endParaRPr lang="fr-CH" sz="1200" kern="1200" baseline="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L’événement de clôture de ce cycle de valorisation se tient à aujourd’hui à Bienne. Il est le point d’orgue du cycle consacré au développement de l’économie présentielle de l’Arc jurassien. </a:t>
            </a:r>
          </a:p>
          <a:p>
            <a:pPr lvl="0"/>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L’idée n’est pas aujourd’hui de centrer les propos</a:t>
            </a:r>
            <a:r>
              <a:rPr lang="fr-CH" sz="1200" kern="1200" baseline="0" dirty="0" smtClean="0">
                <a:solidFill>
                  <a:schemeClr val="tx1"/>
                </a:solidFill>
                <a:effectLst/>
                <a:latin typeface="+mn-lt"/>
                <a:ea typeface="+mn-ea"/>
                <a:cs typeface="+mn-cs"/>
              </a:rPr>
              <a:t> sur les résultats du projet, qui ont été largement discutés tout au long des 3 derniers événements (vous aurez d’ailleurs l’occasion de pouvoir interagir avec les porteurs au moment de l’apéritif), mais, vous l'avez compris, sur les perspectives, tant du point de vue des collaborations que des solutions à mettre en œuvre.</a:t>
            </a:r>
          </a:p>
          <a:p>
            <a:pPr lvl="0"/>
            <a:endParaRPr lang="fr-CH"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165FB5A-139B-47AA-AF93-0FBEC29C2CC3}" type="slidenum">
              <a:rPr lang="fr-CH" smtClean="0"/>
              <a:t>9</a:t>
            </a:fld>
            <a:endParaRPr lang="fr-CH"/>
          </a:p>
        </p:txBody>
      </p:sp>
    </p:spTree>
    <p:extLst>
      <p:ext uri="{BB962C8B-B14F-4D97-AF65-F5344CB8AC3E}">
        <p14:creationId xmlns:p14="http://schemas.microsoft.com/office/powerpoint/2010/main" val="129279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391023"/>
            <a:ext cx="7992888" cy="1470025"/>
          </a:xfrm>
          <a:prstGeom prst="rect">
            <a:avLst/>
          </a:prstGeom>
        </p:spPr>
        <p:txBody>
          <a:bodyPr/>
          <a:lstStyle>
            <a:lvl1pPr algn="ctr">
              <a:defRPr b="0">
                <a:latin typeface="HelveticaNeueLT Std Thin" pitchFamily="34" charset="0"/>
              </a:defRPr>
            </a:lvl1pPr>
          </a:lstStyle>
          <a:p>
            <a:r>
              <a:rPr lang="fr-FR" dirty="0"/>
              <a:t>Modifiez le style du titre</a:t>
            </a:r>
            <a:endParaRPr lang="fr-CH" dirty="0"/>
          </a:p>
        </p:txBody>
      </p:sp>
      <p:sp>
        <p:nvSpPr>
          <p:cNvPr id="3" name="Sous-titre 2"/>
          <p:cNvSpPr>
            <a:spLocks noGrp="1"/>
          </p:cNvSpPr>
          <p:nvPr>
            <p:ph type="subTitle" idx="1"/>
          </p:nvPr>
        </p:nvSpPr>
        <p:spPr>
          <a:xfrm>
            <a:off x="1675656" y="4891608"/>
            <a:ext cx="6152728" cy="1057672"/>
          </a:xfrm>
        </p:spPr>
        <p:txBody>
          <a:bodyPr>
            <a:normAutofit/>
          </a:bodyPr>
          <a:lstStyle>
            <a:lvl1pPr marL="0" indent="0" algn="ctr">
              <a:buNone/>
              <a:defRPr sz="2400">
                <a:solidFill>
                  <a:schemeClr val="tx1">
                    <a:lumMod val="85000"/>
                    <a:lumOff val="15000"/>
                  </a:schemeClr>
                </a:solidFill>
                <a:latin typeface="HelveticaNeueLT Std Thi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fr-CH" dirty="0"/>
          </a:p>
        </p:txBody>
      </p:sp>
    </p:spTree>
    <p:extLst>
      <p:ext uri="{BB962C8B-B14F-4D97-AF65-F5344CB8AC3E}">
        <p14:creationId xmlns:p14="http://schemas.microsoft.com/office/powerpoint/2010/main" val="217422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8" name="Connecteur droit 7"/>
          <p:cNvCxnSpPr/>
          <p:nvPr userDrawn="1"/>
        </p:nvCxnSpPr>
        <p:spPr>
          <a:xfrm>
            <a:off x="768276" y="1412776"/>
            <a:ext cx="7992888" cy="0"/>
          </a:xfrm>
          <a:prstGeom prst="line">
            <a:avLst/>
          </a:prstGeom>
          <a:ln w="9525">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 name="Titre 4"/>
          <p:cNvSpPr>
            <a:spLocks noGrp="1"/>
          </p:cNvSpPr>
          <p:nvPr>
            <p:ph type="title"/>
          </p:nvPr>
        </p:nvSpPr>
        <p:spPr>
          <a:xfrm>
            <a:off x="768276" y="596305"/>
            <a:ext cx="7963042" cy="580926"/>
          </a:xfrm>
        </p:spPr>
        <p:txBody>
          <a:bodyPr/>
          <a:lstStyle/>
          <a:p>
            <a:r>
              <a:rPr lang="fr-FR" dirty="0"/>
              <a:t>Modifiez le style du titre</a:t>
            </a:r>
            <a:endParaRPr lang="fr-CH" dirty="0"/>
          </a:p>
        </p:txBody>
      </p:sp>
      <p:sp>
        <p:nvSpPr>
          <p:cNvPr id="13" name="Espace réservé du contenu 12"/>
          <p:cNvSpPr>
            <a:spLocks noGrp="1"/>
          </p:cNvSpPr>
          <p:nvPr>
            <p:ph sz="quarter" idx="13"/>
          </p:nvPr>
        </p:nvSpPr>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35512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12/4/2019</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400">
              <a:lnSpc>
                <a:spcPct val="100000"/>
              </a:lnSpc>
              <a:spcBef>
                <a:spcPts val="40"/>
              </a:spcBef>
            </a:pPr>
            <a:fld id="{81D60167-4931-47E6-BA6A-407CBD079E47}" type="slidenum">
              <a:rPr dirty="0"/>
              <a:t>‹N°›</a:t>
            </a:fld>
            <a:endParaRPr dirty="0"/>
          </a:p>
        </p:txBody>
      </p:sp>
    </p:spTree>
    <p:extLst>
      <p:ext uri="{BB962C8B-B14F-4D97-AF65-F5344CB8AC3E}">
        <p14:creationId xmlns:p14="http://schemas.microsoft.com/office/powerpoint/2010/main" val="228695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12/4/2019</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400">
              <a:lnSpc>
                <a:spcPct val="100000"/>
              </a:lnSpc>
              <a:spcBef>
                <a:spcPts val="40"/>
              </a:spcBef>
            </a:pPr>
            <a:fld id="{81D60167-4931-47E6-BA6A-407CBD079E47}" type="slidenum">
              <a:rPr dirty="0"/>
              <a:t>‹N°›</a:t>
            </a:fld>
            <a:endParaRPr dirty="0"/>
          </a:p>
        </p:txBody>
      </p:sp>
    </p:spTree>
    <p:extLst>
      <p:ext uri="{BB962C8B-B14F-4D97-AF65-F5344CB8AC3E}">
        <p14:creationId xmlns:p14="http://schemas.microsoft.com/office/powerpoint/2010/main" val="3052542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83568" y="1556793"/>
            <a:ext cx="8077596" cy="4824536"/>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16" name="Rectangle 15"/>
          <p:cNvSpPr/>
          <p:nvPr/>
        </p:nvSpPr>
        <p:spPr>
          <a:xfrm>
            <a:off x="0" y="0"/>
            <a:ext cx="161764" cy="68580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Espace réservé du titre 14"/>
          <p:cNvSpPr>
            <a:spLocks noGrp="1"/>
          </p:cNvSpPr>
          <p:nvPr>
            <p:ph type="title"/>
          </p:nvPr>
        </p:nvSpPr>
        <p:spPr>
          <a:xfrm>
            <a:off x="4499992" y="596305"/>
            <a:ext cx="4231326" cy="580926"/>
          </a:xfrm>
          <a:prstGeom prst="rect">
            <a:avLst/>
          </a:prstGeom>
        </p:spPr>
        <p:txBody>
          <a:bodyPr vert="horz" lIns="91440" tIns="45720" rIns="0" bIns="0" rtlCol="0" anchor="b" anchorCtr="0">
            <a:normAutofit/>
          </a:bodyPr>
          <a:lstStyle/>
          <a:p>
            <a:r>
              <a:rPr lang="fr-FR" dirty="0"/>
              <a:t>Modifiez le style du titre</a:t>
            </a:r>
            <a:endParaRPr lang="fr-CH" dirty="0"/>
          </a:p>
        </p:txBody>
      </p:sp>
    </p:spTree>
    <p:extLst>
      <p:ext uri="{BB962C8B-B14F-4D97-AF65-F5344CB8AC3E}">
        <p14:creationId xmlns:p14="http://schemas.microsoft.com/office/powerpoint/2010/main" val="1121944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Lst>
  <p:txStyles>
    <p:titleStyle>
      <a:lvl1pPr algn="r" defTabSz="914400" rtl="0" eaLnBrk="1" latinLnBrk="0" hangingPunct="1">
        <a:spcBef>
          <a:spcPct val="0"/>
        </a:spcBef>
        <a:buNone/>
        <a:defRPr sz="3200" b="0" kern="1200">
          <a:solidFill>
            <a:schemeClr val="tx1"/>
          </a:solidFill>
          <a:latin typeface="HelveticaNeueLT Std Thin" pitchFamily="34" charset="0"/>
          <a:ea typeface="+mj-ea"/>
          <a:cs typeface="Helvetica" panose="020B0604020202020204" pitchFamily="34" charset="0"/>
        </a:defRPr>
      </a:lvl1pPr>
    </p:titleStyle>
    <p:bodyStyle>
      <a:lvl1pPr marL="457200" indent="-457200" algn="l" defTabSz="914400" rtl="0" eaLnBrk="1" latinLnBrk="0" hangingPunct="1">
        <a:spcBef>
          <a:spcPts val="600"/>
        </a:spcBef>
        <a:spcAft>
          <a:spcPts val="600"/>
        </a:spcAft>
        <a:buClr>
          <a:srgbClr val="C8102E"/>
        </a:buClr>
        <a:buFont typeface="Wingdings" panose="05000000000000000000" pitchFamily="2" charset="2"/>
        <a:buChar char="§"/>
        <a:defRPr sz="2800" kern="1200">
          <a:solidFill>
            <a:schemeClr val="tx1"/>
          </a:solidFill>
          <a:latin typeface="HelveticaNeueLT Std Thin" pitchFamily="34" charset="0"/>
          <a:ea typeface="+mn-ea"/>
          <a:cs typeface="Helvetica" panose="020B0604020202020204" pitchFamily="34" charset="0"/>
        </a:defRPr>
      </a:lvl1pPr>
      <a:lvl2pPr marL="742950" indent="-285750" algn="l" defTabSz="914400" rtl="0" eaLnBrk="1" latinLnBrk="0" hangingPunct="1">
        <a:spcBef>
          <a:spcPts val="600"/>
        </a:spcBef>
        <a:spcAft>
          <a:spcPts val="600"/>
        </a:spcAft>
        <a:buSzPct val="100000"/>
        <a:buFont typeface="Wingdings" panose="05000000000000000000" pitchFamily="2" charset="2"/>
        <a:buChar char="§"/>
        <a:defRPr sz="2400" kern="1200">
          <a:solidFill>
            <a:schemeClr val="tx1"/>
          </a:solidFill>
          <a:latin typeface="HelveticaNeueLT Std Thin" pitchFamily="34" charset="0"/>
          <a:ea typeface="+mn-ea"/>
          <a:cs typeface="Helvetica" panose="020B0604020202020204" pitchFamily="34" charset="0"/>
        </a:defRPr>
      </a:lvl2pPr>
      <a:lvl3pPr marL="1143000" indent="-228600" algn="l" defTabSz="914400" rtl="0" eaLnBrk="1" latinLnBrk="0" hangingPunct="1">
        <a:spcBef>
          <a:spcPts val="600"/>
        </a:spcBef>
        <a:spcAft>
          <a:spcPts val="600"/>
        </a:spcAft>
        <a:buClr>
          <a:schemeClr val="tx1">
            <a:lumMod val="65000"/>
            <a:lumOff val="35000"/>
          </a:schemeClr>
        </a:buClr>
        <a:buFont typeface="Wingdings" panose="05000000000000000000" pitchFamily="2" charset="2"/>
        <a:buChar char="§"/>
        <a:defRPr sz="2000" kern="1200">
          <a:solidFill>
            <a:schemeClr val="tx1"/>
          </a:solidFill>
          <a:latin typeface="HelveticaNeueLT Std Thin" pitchFamily="34" charset="0"/>
          <a:ea typeface="+mn-ea"/>
          <a:cs typeface="Helvetica" panose="020B0604020202020204" pitchFamily="34" charset="0"/>
        </a:defRPr>
      </a:lvl3pPr>
      <a:lvl4pPr marL="1600200" indent="-228600" algn="l" defTabSz="914400" rtl="0" eaLnBrk="1" latinLnBrk="0" hangingPunct="1">
        <a:spcBef>
          <a:spcPts val="600"/>
        </a:spcBef>
        <a:spcAft>
          <a:spcPts val="600"/>
        </a:spcAft>
        <a:buClr>
          <a:schemeClr val="bg1">
            <a:lumMod val="50000"/>
          </a:schemeClr>
        </a:buClr>
        <a:buFont typeface="Wingdings" panose="05000000000000000000" pitchFamily="2" charset="2"/>
        <a:buChar char="§"/>
        <a:defRPr sz="1600" kern="1200">
          <a:solidFill>
            <a:schemeClr val="tx1"/>
          </a:solidFill>
          <a:latin typeface="HelveticaNeueLT Std Thin" pitchFamily="34" charset="0"/>
          <a:ea typeface="+mn-ea"/>
          <a:cs typeface="Helvetica"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8.xml"/><Relationship Id="rId16"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g"/><Relationship Id="rId1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2.jpeg"/><Relationship Id="rId5" Type="http://schemas.openxmlformats.org/officeDocument/2006/relationships/image" Target="../media/image7.jpg"/><Relationship Id="rId10" Type="http://schemas.openxmlformats.org/officeDocument/2006/relationships/image" Target="../media/image1.jp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jp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23217" y="1895689"/>
            <a:ext cx="8169951" cy="533921"/>
          </a:xfrm>
        </p:spPr>
        <p:txBody>
          <a:bodyPr>
            <a:noAutofit/>
          </a:bodyPr>
          <a:lstStyle/>
          <a:p>
            <a:r>
              <a:rPr lang="fr-CH" sz="3600" dirty="0"/>
              <a:t> </a:t>
            </a:r>
            <a:br>
              <a:rPr lang="fr-CH" sz="3600" dirty="0"/>
            </a:br>
            <a:r>
              <a:rPr lang="fr-CH" sz="3600" b="1" dirty="0"/>
              <a:t>Economie présentielle </a:t>
            </a:r>
            <a:br>
              <a:rPr lang="fr-CH" sz="3600" b="1" dirty="0"/>
            </a:br>
            <a:r>
              <a:rPr lang="fr-CH" sz="3600" b="1" dirty="0"/>
              <a:t>dans </a:t>
            </a:r>
            <a:r>
              <a:rPr lang="fr-CH" sz="3600" b="1" dirty="0" smtClean="0"/>
              <a:t>l’Arc jurassien</a:t>
            </a:r>
            <a:r>
              <a:rPr lang="fr-CH" sz="3600" b="1" dirty="0"/>
              <a:t> </a:t>
            </a:r>
            <a:r>
              <a:rPr lang="fr-CH" sz="3600" b="1" dirty="0" smtClean="0"/>
              <a:t>:</a:t>
            </a:r>
            <a:r>
              <a:rPr lang="fr-CH" sz="3600" dirty="0" smtClean="0"/>
              <a:t/>
            </a:r>
            <a:br>
              <a:rPr lang="fr-CH" sz="3600" dirty="0" smtClean="0"/>
            </a:br>
            <a:r>
              <a:rPr lang="fr-CH" sz="3600" dirty="0" smtClean="0"/>
              <a:t>quelles perspectives ?</a:t>
            </a:r>
            <a:endParaRPr lang="fr-CH" sz="3600" dirty="0"/>
          </a:p>
        </p:txBody>
      </p:sp>
      <p:sp>
        <p:nvSpPr>
          <p:cNvPr id="3" name="Sous-titre 2"/>
          <p:cNvSpPr>
            <a:spLocks noGrp="1"/>
          </p:cNvSpPr>
          <p:nvPr>
            <p:ph type="subTitle" idx="1"/>
          </p:nvPr>
        </p:nvSpPr>
        <p:spPr>
          <a:xfrm>
            <a:off x="523217" y="2780928"/>
            <a:ext cx="8169951" cy="360040"/>
          </a:xfrm>
        </p:spPr>
        <p:txBody>
          <a:bodyPr>
            <a:noAutofit/>
          </a:bodyPr>
          <a:lstStyle/>
          <a:p>
            <a:r>
              <a:rPr lang="fr-CH" sz="1800" dirty="0" smtClean="0">
                <a:latin typeface="+mn-lt"/>
              </a:rPr>
              <a:t>Bienne, 4 décembre 2019</a:t>
            </a:r>
            <a:endParaRPr lang="fr-CH" sz="1800" dirty="0">
              <a:latin typeface="+mn-lt"/>
            </a:endParaRPr>
          </a:p>
        </p:txBody>
      </p:sp>
      <p:sp>
        <p:nvSpPr>
          <p:cNvPr id="4" name="Sous-titre 2"/>
          <p:cNvSpPr txBox="1">
            <a:spLocks/>
          </p:cNvSpPr>
          <p:nvPr/>
        </p:nvSpPr>
        <p:spPr>
          <a:xfrm>
            <a:off x="755576" y="4725144"/>
            <a:ext cx="7992888" cy="1872208"/>
          </a:xfrm>
          <a:prstGeom prst="rect">
            <a:avLst/>
          </a:prstGeom>
        </p:spPr>
        <p:txBody>
          <a:bodyPr vert="horz" lIns="91440" tIns="45720" rIns="91440" bIns="45720" rtlCol="0">
            <a:norm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H"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806" y="5500846"/>
            <a:ext cx="1279226" cy="54824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84" y="5437639"/>
            <a:ext cx="1110500" cy="470236"/>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084" y="6222630"/>
            <a:ext cx="1227409" cy="390283"/>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696" y="5466775"/>
            <a:ext cx="987888" cy="53073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1840" y="5255023"/>
            <a:ext cx="1086265" cy="1086265"/>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5493570"/>
            <a:ext cx="1266036" cy="593455"/>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4233" y="6319200"/>
            <a:ext cx="1709606" cy="292805"/>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3989" y="3950010"/>
            <a:ext cx="1581564" cy="501084"/>
          </a:xfrm>
          <a:prstGeom prst="rect">
            <a:avLst/>
          </a:prstGeom>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1424" y="6252400"/>
            <a:ext cx="1196640" cy="374258"/>
          </a:xfrm>
          <a:prstGeom prst="rect">
            <a:avLst/>
          </a:prstGeom>
        </p:spPr>
      </p:pic>
      <p:pic>
        <p:nvPicPr>
          <p:cNvPr id="15" name="Imag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96" y="6322684"/>
            <a:ext cx="1224287" cy="274204"/>
          </a:xfrm>
          <a:prstGeom prst="rect">
            <a:avLst/>
          </a:prstGeom>
        </p:spPr>
      </p:pic>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8778" y="5615636"/>
            <a:ext cx="308781" cy="996369"/>
          </a:xfrm>
          <a:prstGeom prst="rect">
            <a:avLst/>
          </a:prstGeom>
        </p:spPr>
      </p:pic>
      <p:pic>
        <p:nvPicPr>
          <p:cNvPr id="17" name="Imag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9784" y="6087025"/>
            <a:ext cx="1068216" cy="612591"/>
          </a:xfrm>
          <a:prstGeom prst="rect">
            <a:avLst/>
          </a:prstGeom>
        </p:spPr>
      </p:pic>
      <p:pic>
        <p:nvPicPr>
          <p:cNvPr id="18" name="Imag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951" y="3918785"/>
            <a:ext cx="1196746" cy="604606"/>
          </a:xfrm>
          <a:prstGeom prst="rect">
            <a:avLst/>
          </a:prstGeom>
        </p:spPr>
      </p:pic>
      <p:pic>
        <p:nvPicPr>
          <p:cNvPr id="19" name="Imag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2120" y="5535704"/>
            <a:ext cx="1354459" cy="555724"/>
          </a:xfrm>
          <a:prstGeom prst="rect">
            <a:avLst/>
          </a:prstGeom>
        </p:spPr>
      </p:pic>
      <p:sp>
        <p:nvSpPr>
          <p:cNvPr id="21" name="Sous-titre 2"/>
          <p:cNvSpPr txBox="1">
            <a:spLocks/>
          </p:cNvSpPr>
          <p:nvPr/>
        </p:nvSpPr>
        <p:spPr>
          <a:xfrm>
            <a:off x="381858" y="3378980"/>
            <a:ext cx="6059322" cy="408430"/>
          </a:xfrm>
          <a:prstGeom prst="rect">
            <a:avLst/>
          </a:prstGeom>
        </p:spPr>
        <p:txBody>
          <a:bodyPr vert="horz" lIns="91440" tIns="45720" rIns="91440" bIns="45720" rtlCol="0">
            <a:no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H" sz="1600" i="1" dirty="0"/>
              <a:t>Porteurs du projet</a:t>
            </a:r>
          </a:p>
        </p:txBody>
      </p:sp>
      <p:sp>
        <p:nvSpPr>
          <p:cNvPr id="22" name="Sous-titre 2"/>
          <p:cNvSpPr txBox="1">
            <a:spLocks/>
          </p:cNvSpPr>
          <p:nvPr/>
        </p:nvSpPr>
        <p:spPr>
          <a:xfrm>
            <a:off x="381858" y="4874709"/>
            <a:ext cx="6059322" cy="408430"/>
          </a:xfrm>
          <a:prstGeom prst="rect">
            <a:avLst/>
          </a:prstGeom>
        </p:spPr>
        <p:txBody>
          <a:bodyPr vert="horz" lIns="91440" tIns="45720" rIns="91440" bIns="45720" rtlCol="0">
            <a:no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H" sz="1600" i="1" dirty="0"/>
              <a:t>Partenaires du projet</a:t>
            </a:r>
          </a:p>
        </p:txBody>
      </p:sp>
    </p:spTree>
    <p:extLst>
      <p:ext uri="{BB962C8B-B14F-4D97-AF65-F5344CB8AC3E}">
        <p14:creationId xmlns:p14="http://schemas.microsoft.com/office/powerpoint/2010/main" val="66261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67544" y="188640"/>
            <a:ext cx="8263774" cy="580926"/>
          </a:xfrm>
        </p:spPr>
        <p:txBody>
          <a:bodyPr>
            <a:normAutofit fontScale="90000"/>
          </a:bodyPr>
          <a:lstStyle/>
          <a:p>
            <a:pPr algn="l"/>
            <a:r>
              <a:rPr lang="fr-CH" dirty="0" smtClean="0">
                <a:latin typeface="+mn-lt"/>
              </a:rPr>
              <a:t>Bilan et réflexion</a:t>
            </a:r>
            <a:endParaRPr lang="fr-CH" dirty="0">
              <a:latin typeface="+mn-lt"/>
            </a:endParaRPr>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b="13250"/>
          <a:stretch/>
        </p:blipFill>
        <p:spPr>
          <a:xfrm>
            <a:off x="736734" y="4506134"/>
            <a:ext cx="1988840" cy="1725309"/>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b="24801"/>
          <a:stretch/>
        </p:blipFill>
        <p:spPr>
          <a:xfrm>
            <a:off x="5582721" y="1124744"/>
            <a:ext cx="3021727" cy="2272328"/>
          </a:xfrm>
          <a:prstGeom prst="rect">
            <a:avLst/>
          </a:prstGeom>
        </p:spPr>
      </p:pic>
      <p:sp>
        <p:nvSpPr>
          <p:cNvPr id="14" name="ZoneTexte 13"/>
          <p:cNvSpPr txBox="1"/>
          <p:nvPr/>
        </p:nvSpPr>
        <p:spPr>
          <a:xfrm>
            <a:off x="646839" y="3319637"/>
            <a:ext cx="2489395" cy="1107996"/>
          </a:xfrm>
          <a:prstGeom prst="rect">
            <a:avLst/>
          </a:prstGeom>
        </p:spPr>
        <p:txBody>
          <a:bodyPr wrap="square" rtlCol="0">
            <a:spAutoFit/>
          </a:bodyPr>
          <a:lstStyle/>
          <a:p>
            <a:pPr algn="ctr"/>
            <a:r>
              <a:rPr lang="fr-CH" sz="2200" dirty="0" smtClean="0">
                <a:latin typeface="Arial" panose="020B0604020202020204" pitchFamily="34" charset="0"/>
                <a:cs typeface="Arial" panose="020B0604020202020204" pitchFamily="34" charset="0"/>
              </a:rPr>
              <a:t>Nouveau modèle de développement économique</a:t>
            </a:r>
          </a:p>
        </p:txBody>
      </p:sp>
      <p:sp>
        <p:nvSpPr>
          <p:cNvPr id="15" name="ZoneTexte 14"/>
          <p:cNvSpPr txBox="1"/>
          <p:nvPr/>
        </p:nvSpPr>
        <p:spPr>
          <a:xfrm>
            <a:off x="3304809" y="2248202"/>
            <a:ext cx="2489395" cy="430887"/>
          </a:xfrm>
          <a:prstGeom prst="rect">
            <a:avLst/>
          </a:prstGeom>
        </p:spPr>
        <p:txBody>
          <a:bodyPr wrap="square" rtlCol="0">
            <a:spAutoFit/>
          </a:bodyPr>
          <a:lstStyle/>
          <a:p>
            <a:pPr algn="ctr"/>
            <a:r>
              <a:rPr lang="fr-CH" sz="2200" dirty="0">
                <a:latin typeface="Arial" panose="020B0604020202020204" pitchFamily="34" charset="0"/>
                <a:cs typeface="Arial" panose="020B0604020202020204" pitchFamily="34" charset="0"/>
              </a:rPr>
              <a:t>Conscientisation</a:t>
            </a:r>
          </a:p>
        </p:txBody>
      </p:sp>
      <p:sp>
        <p:nvSpPr>
          <p:cNvPr id="16" name="ZoneTexte 15"/>
          <p:cNvSpPr txBox="1"/>
          <p:nvPr/>
        </p:nvSpPr>
        <p:spPr>
          <a:xfrm>
            <a:off x="5980515" y="940078"/>
            <a:ext cx="2489395" cy="430887"/>
          </a:xfrm>
          <a:prstGeom prst="rect">
            <a:avLst/>
          </a:prstGeom>
        </p:spPr>
        <p:txBody>
          <a:bodyPr wrap="square" rtlCol="0">
            <a:spAutoFit/>
          </a:bodyPr>
          <a:lstStyle/>
          <a:p>
            <a:pPr algn="ctr"/>
            <a:r>
              <a:rPr lang="fr-CH" sz="2200" dirty="0">
                <a:latin typeface="Arial" panose="020B0604020202020204" pitchFamily="34" charset="0"/>
                <a:cs typeface="Arial" panose="020B0604020202020204" pitchFamily="34" charset="0"/>
              </a:rPr>
              <a:t>Capacité</a:t>
            </a:r>
            <a:r>
              <a:rPr lang="fr-CH" sz="2200" dirty="0" smtClean="0">
                <a:latin typeface="Arial" panose="020B0604020202020204" pitchFamily="34" charset="0"/>
                <a:cs typeface="Arial" panose="020B0604020202020204" pitchFamily="34" charset="0"/>
              </a:rPr>
              <a:t> d’agir</a:t>
            </a:r>
          </a:p>
        </p:txBody>
      </p:sp>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b="18500"/>
          <a:stretch/>
        </p:blipFill>
        <p:spPr>
          <a:xfrm>
            <a:off x="3386318" y="2730472"/>
            <a:ext cx="2196403" cy="1790058"/>
          </a:xfrm>
          <a:prstGeom prst="rect">
            <a:avLst/>
          </a:prstGeom>
        </p:spPr>
      </p:pic>
    </p:spTree>
    <p:extLst>
      <p:ext uri="{BB962C8B-B14F-4D97-AF65-F5344CB8AC3E}">
        <p14:creationId xmlns:p14="http://schemas.microsoft.com/office/powerpoint/2010/main" val="388954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fontScale="90000"/>
          </a:bodyPr>
          <a:lstStyle/>
          <a:p>
            <a:r>
              <a:rPr lang="fr-CH" b="1" dirty="0" smtClean="0"/>
              <a:t>Résultats de l’analyse territoriale :</a:t>
            </a:r>
            <a:br>
              <a:rPr lang="fr-CH" b="1" dirty="0" smtClean="0"/>
            </a:br>
            <a:r>
              <a:rPr lang="fr-CH" b="1" dirty="0" smtClean="0"/>
              <a:t>les pistes d’actions identifiées</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endParaRPr lang="fr-FR" dirty="0"/>
          </a:p>
          <a:p>
            <a:pPr marL="457200" lvl="1" indent="0">
              <a:buNone/>
            </a:pPr>
            <a:endParaRPr lang="fr-FR" dirty="0" smtClean="0"/>
          </a:p>
          <a:p>
            <a:pPr marL="457200" lvl="1" indent="0">
              <a:buNone/>
            </a:pPr>
            <a:r>
              <a:rPr lang="fr-FR" b="1" dirty="0" smtClean="0"/>
              <a:t>Nicolas </a:t>
            </a:r>
            <a:r>
              <a:rPr lang="fr-FR" b="1" dirty="0" err="1" smtClean="0"/>
              <a:t>Babey</a:t>
            </a:r>
            <a:r>
              <a:rPr lang="fr-FR" b="1" dirty="0" smtClean="0"/>
              <a:t> </a:t>
            </a:r>
            <a:r>
              <a:rPr lang="fr-FR" dirty="0" smtClean="0"/>
              <a:t/>
            </a:r>
            <a:br>
              <a:rPr lang="fr-FR" dirty="0" smtClean="0"/>
            </a:br>
            <a:r>
              <a:rPr lang="fr-FR" dirty="0" smtClean="0"/>
              <a:t>Professeur HEG-Arc et Doyen de l’Institut du management des villes et du territoire</a:t>
            </a:r>
            <a:endParaRPr lang="fr-FR" dirty="0"/>
          </a:p>
        </p:txBody>
      </p:sp>
      <p:sp>
        <p:nvSpPr>
          <p:cNvPr id="5" name="object 4">
            <a:extLst>
              <a:ext uri="{FF2B5EF4-FFF2-40B4-BE49-F238E27FC236}">
                <a16:creationId xmlns:a16="http://schemas.microsoft.com/office/drawing/2014/main" id="{E9403935-548D-434F-BBAB-CE52EE4572DE}"/>
              </a:ext>
            </a:extLst>
          </p:cNvPr>
          <p:cNvSpPr/>
          <p:nvPr/>
        </p:nvSpPr>
        <p:spPr>
          <a:xfrm>
            <a:off x="1187623" y="4633774"/>
            <a:ext cx="3744417" cy="66743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79437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CH" dirty="0" smtClean="0">
                <a:latin typeface="+mn-lt"/>
              </a:rPr>
              <a:t>Quatre définitions</a:t>
            </a:r>
            <a:endParaRPr lang="fr-CH" dirty="0">
              <a:latin typeface="+mn-lt"/>
            </a:endParaRPr>
          </a:p>
        </p:txBody>
      </p:sp>
      <p:sp>
        <p:nvSpPr>
          <p:cNvPr id="3" name="Espace réservé du contenu 2"/>
          <p:cNvSpPr>
            <a:spLocks noGrp="1"/>
          </p:cNvSpPr>
          <p:nvPr>
            <p:ph sz="quarter" idx="4294967295"/>
          </p:nvPr>
        </p:nvSpPr>
        <p:spPr>
          <a:xfrm>
            <a:off x="467544" y="1557338"/>
            <a:ext cx="8676456" cy="4824412"/>
          </a:xfrm>
        </p:spPr>
        <p:txBody>
          <a:bodyPr>
            <a:noAutofit/>
          </a:bodyPr>
          <a:lstStyle/>
          <a:p>
            <a:r>
              <a:rPr lang="fr-FR" sz="2400" dirty="0" err="1"/>
              <a:t>Economie</a:t>
            </a:r>
            <a:r>
              <a:rPr lang="fr-FR" sz="2400" dirty="0"/>
              <a:t> </a:t>
            </a:r>
            <a:r>
              <a:rPr lang="fr-FR" sz="2400" i="1" dirty="0" smtClean="0"/>
              <a:t>d’exportation </a:t>
            </a:r>
            <a:r>
              <a:rPr lang="fr-FR" sz="2400" dirty="0" smtClean="0"/>
              <a:t>:</a:t>
            </a:r>
            <a:endParaRPr lang="fr-FR" sz="2400" dirty="0"/>
          </a:p>
          <a:p>
            <a:pPr lvl="1"/>
            <a:r>
              <a:rPr lang="fr-FR" sz="1800" dirty="0"/>
              <a:t>Activités industrielles, soutiens à l’innovation technologique, formation, conditions-cadres, etc.</a:t>
            </a:r>
          </a:p>
          <a:p>
            <a:r>
              <a:rPr lang="fr-FR" sz="2400" dirty="0" err="1"/>
              <a:t>Economie</a:t>
            </a:r>
            <a:r>
              <a:rPr lang="fr-FR" sz="2400" dirty="0"/>
              <a:t> </a:t>
            </a:r>
            <a:r>
              <a:rPr lang="fr-FR" sz="2400" i="1" dirty="0" smtClean="0"/>
              <a:t>résidentielle </a:t>
            </a:r>
            <a:r>
              <a:rPr lang="fr-FR" sz="2400" dirty="0" smtClean="0"/>
              <a:t>:</a:t>
            </a:r>
            <a:endParaRPr lang="fr-FR" sz="2400" dirty="0"/>
          </a:p>
          <a:p>
            <a:pPr lvl="1"/>
            <a:r>
              <a:rPr lang="fr-FR" sz="1800" dirty="0"/>
              <a:t>Domiciliation des personnes, demande de </a:t>
            </a:r>
            <a:r>
              <a:rPr lang="fr-FR" sz="1800" dirty="0" smtClean="0"/>
              <a:t>services</a:t>
            </a:r>
            <a:endParaRPr lang="fr-FR" sz="1800" dirty="0"/>
          </a:p>
          <a:p>
            <a:pPr lvl="1"/>
            <a:r>
              <a:rPr lang="fr-FR" sz="1800" dirty="0"/>
              <a:t>Enjeu: (</a:t>
            </a:r>
            <a:r>
              <a:rPr lang="fr-FR" sz="1800" dirty="0" err="1"/>
              <a:t>re</a:t>
            </a:r>
            <a:r>
              <a:rPr lang="fr-FR" sz="1800" dirty="0"/>
              <a:t>)localiser les dépenses des </a:t>
            </a:r>
            <a:r>
              <a:rPr lang="fr-FR" sz="1800" dirty="0" smtClean="0"/>
              <a:t>habitants</a:t>
            </a:r>
            <a:endParaRPr lang="fr-FR" sz="1800" dirty="0"/>
          </a:p>
          <a:p>
            <a:r>
              <a:rPr lang="fr-FR" sz="2400" dirty="0" err="1"/>
              <a:t>Economie</a:t>
            </a:r>
            <a:r>
              <a:rPr lang="fr-FR" sz="2400" dirty="0"/>
              <a:t> </a:t>
            </a:r>
            <a:r>
              <a:rPr lang="fr-FR" sz="2400" i="1" dirty="0" smtClean="0"/>
              <a:t>présentielle </a:t>
            </a:r>
            <a:r>
              <a:rPr lang="fr-FR" sz="2400" dirty="0" smtClean="0"/>
              <a:t>:</a:t>
            </a:r>
            <a:endParaRPr lang="fr-FR" sz="2400" dirty="0"/>
          </a:p>
          <a:p>
            <a:pPr lvl="1"/>
            <a:r>
              <a:rPr lang="fr-FR" sz="1800" dirty="0"/>
              <a:t>Ensemble des activités économiques de services nécessitant la présence physique des personnes (boulanger, enseignant, médecin, etc</a:t>
            </a:r>
            <a:r>
              <a:rPr lang="fr-FR" sz="1800" dirty="0" smtClean="0"/>
              <a:t>.)</a:t>
            </a:r>
            <a:endParaRPr lang="fr-FR" sz="1800" dirty="0"/>
          </a:p>
          <a:p>
            <a:r>
              <a:rPr lang="fr-FR" sz="2400" dirty="0"/>
              <a:t>Relations </a:t>
            </a:r>
            <a:r>
              <a:rPr lang="fr-FR" sz="2400" i="1" dirty="0" smtClean="0"/>
              <a:t>coopératives </a:t>
            </a:r>
            <a:r>
              <a:rPr lang="fr-FR" sz="2400" dirty="0" smtClean="0"/>
              <a:t>:</a:t>
            </a:r>
            <a:endParaRPr lang="fr-FR" sz="2400" dirty="0"/>
          </a:p>
          <a:p>
            <a:pPr lvl="1"/>
            <a:r>
              <a:rPr lang="fr-FR" sz="1800" dirty="0"/>
              <a:t>Mode de relations nécessaire à la mise en œuvre de solutions </a:t>
            </a:r>
            <a:r>
              <a:rPr lang="fr-FR" sz="1800" dirty="0" smtClean="0"/>
              <a:t>durables</a:t>
            </a:r>
            <a:endParaRPr lang="fr-FR" sz="1800" dirty="0"/>
          </a:p>
        </p:txBody>
      </p:sp>
    </p:spTree>
    <p:extLst>
      <p:ext uri="{BB962C8B-B14F-4D97-AF65-F5344CB8AC3E}">
        <p14:creationId xmlns:p14="http://schemas.microsoft.com/office/powerpoint/2010/main" val="3097634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CH" dirty="0" smtClean="0">
                <a:latin typeface="+mj-lt"/>
              </a:rPr>
              <a:t>Constats</a:t>
            </a:r>
            <a:endParaRPr lang="fr-CH" dirty="0">
              <a:latin typeface="+mj-lt"/>
            </a:endParaRPr>
          </a:p>
        </p:txBody>
      </p:sp>
      <p:sp>
        <p:nvSpPr>
          <p:cNvPr id="3" name="Espace réservé du contenu 2"/>
          <p:cNvSpPr>
            <a:spLocks noGrp="1"/>
          </p:cNvSpPr>
          <p:nvPr>
            <p:ph sz="quarter" idx="4294967295"/>
          </p:nvPr>
        </p:nvSpPr>
        <p:spPr>
          <a:xfrm>
            <a:off x="683568" y="1557338"/>
            <a:ext cx="8460432" cy="4968006"/>
          </a:xfrm>
        </p:spPr>
        <p:txBody>
          <a:bodyPr>
            <a:noAutofit/>
          </a:bodyPr>
          <a:lstStyle/>
          <a:p>
            <a:r>
              <a:rPr lang="fr-FR" sz="1800" dirty="0"/>
              <a:t>Stagnation, voire pertes démographiques dans l’Arc jurassien et nomadisation des employés.</a:t>
            </a:r>
          </a:p>
          <a:p>
            <a:r>
              <a:rPr lang="fr-FR" sz="1800" dirty="0"/>
              <a:t>Au début des années 2000, destruction de centaines d’emplois dans le domaine des assurances (Canton de Neuchâtel).</a:t>
            </a:r>
          </a:p>
          <a:p>
            <a:r>
              <a:rPr lang="fr-FR" sz="1800" dirty="0"/>
              <a:t>Pour le seul canton du Jura, 300 millions de fuites financières annuelles dans le domaine </a:t>
            </a:r>
            <a:r>
              <a:rPr lang="fr-FR" sz="1800" dirty="0" smtClean="0"/>
              <a:t>énergétique</a:t>
            </a:r>
            <a:endParaRPr lang="fr-FR" sz="1800" dirty="0"/>
          </a:p>
          <a:p>
            <a:r>
              <a:rPr lang="fr-FR" sz="1800" dirty="0"/>
              <a:t>Pour l’Arc jurassien, 560 millions de fuites financières annuelles pour les assurances véhicule, RC / ménage, maladie et </a:t>
            </a:r>
            <a:r>
              <a:rPr lang="fr-FR" sz="1800" dirty="0" smtClean="0"/>
              <a:t>accidents</a:t>
            </a:r>
            <a:endParaRPr lang="fr-FR" sz="1800" dirty="0"/>
          </a:p>
          <a:p>
            <a:r>
              <a:rPr lang="fr-FR" sz="1800" dirty="0"/>
              <a:t>Comportement « hors sol » d’entreprises publiques communales et cantonales, institutionnelles et privées ainsi que de ménages, en termes de consommation de </a:t>
            </a:r>
            <a:r>
              <a:rPr lang="fr-FR" sz="1800" dirty="0" smtClean="0"/>
              <a:t>services</a:t>
            </a:r>
            <a:endParaRPr lang="fr-FR" sz="1800" dirty="0"/>
          </a:p>
          <a:p>
            <a:r>
              <a:rPr lang="fr-FR" sz="1800" dirty="0"/>
              <a:t>Depuis les années 2000, destruction de centaines d’emplois dans le commerce de détail, dans les principales communes de l’Arc </a:t>
            </a:r>
            <a:r>
              <a:rPr lang="fr-FR" sz="1800" dirty="0" smtClean="0"/>
              <a:t>jurassien : </a:t>
            </a:r>
            <a:br>
              <a:rPr lang="fr-FR" sz="1800" dirty="0" smtClean="0"/>
            </a:br>
            <a:r>
              <a:rPr lang="fr-FR" sz="1800" dirty="0" smtClean="0"/>
              <a:t>les </a:t>
            </a:r>
            <a:r>
              <a:rPr lang="fr-FR" sz="1800" dirty="0"/>
              <a:t>dépenses des ménages sont de moins en moins captées </a:t>
            </a:r>
            <a:r>
              <a:rPr lang="fr-FR" sz="1800" dirty="0" smtClean="0"/>
              <a:t>localement</a:t>
            </a:r>
            <a:endParaRPr lang="fr-FR" sz="1800" dirty="0"/>
          </a:p>
        </p:txBody>
      </p:sp>
    </p:spTree>
    <p:extLst>
      <p:ext uri="{BB962C8B-B14F-4D97-AF65-F5344CB8AC3E}">
        <p14:creationId xmlns:p14="http://schemas.microsoft.com/office/powerpoint/2010/main" val="4192475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520" y="826210"/>
            <a:ext cx="8291134" cy="874598"/>
          </a:xfrm>
          <a:prstGeom prst="rect">
            <a:avLst/>
          </a:prstGeom>
        </p:spPr>
        <p:txBody>
          <a:bodyPr vert="horz" wrap="square" lIns="0" tIns="12700" rIns="0" bIns="0" rtlCol="0">
            <a:spAutoFit/>
          </a:bodyPr>
          <a:lstStyle/>
          <a:p>
            <a:pPr marL="1518920" marR="5080" indent="-1501775">
              <a:lnSpc>
                <a:spcPct val="100000"/>
              </a:lnSpc>
              <a:spcBef>
                <a:spcPts val="100"/>
              </a:spcBef>
            </a:pPr>
            <a:r>
              <a:rPr sz="2800" spc="-5" dirty="0">
                <a:latin typeface="+mn-lt"/>
              </a:rPr>
              <a:t>L’explosion </a:t>
            </a:r>
            <a:r>
              <a:rPr sz="2800" dirty="0">
                <a:latin typeface="+mn-lt"/>
              </a:rPr>
              <a:t>de la </a:t>
            </a:r>
            <a:r>
              <a:rPr sz="2800" spc="-5" dirty="0">
                <a:latin typeface="+mn-lt"/>
              </a:rPr>
              <a:t>mobilité </a:t>
            </a:r>
            <a:r>
              <a:rPr sz="2800" dirty="0" err="1">
                <a:latin typeface="+mn-lt"/>
              </a:rPr>
              <a:t>individuelle</a:t>
            </a:r>
            <a:r>
              <a:rPr sz="2800" dirty="0">
                <a:latin typeface="+mn-lt"/>
              </a:rPr>
              <a:t> </a:t>
            </a:r>
            <a:r>
              <a:rPr sz="2800" spc="-5" dirty="0" err="1" smtClean="0">
                <a:latin typeface="+mn-lt"/>
              </a:rPr>
              <a:t>motorisée</a:t>
            </a:r>
            <a:r>
              <a:rPr lang="fr-CH" sz="2800" spc="-5" dirty="0" smtClean="0">
                <a:latin typeface="+mn-lt"/>
              </a:rPr>
              <a:t> </a:t>
            </a:r>
            <a:r>
              <a:rPr sz="2800" spc="-5" dirty="0" smtClean="0">
                <a:latin typeface="+mn-lt"/>
              </a:rPr>
              <a:t>: </a:t>
            </a:r>
            <a:r>
              <a:rPr sz="2800" spc="-5" dirty="0" err="1">
                <a:latin typeface="+mn-lt"/>
              </a:rPr>
              <a:t>Yverdon</a:t>
            </a:r>
            <a:r>
              <a:rPr lang="fr-CH" sz="2800" spc="-5" dirty="0" smtClean="0">
                <a:latin typeface="+mn-lt"/>
              </a:rPr>
              <a:t>-les-Bains</a:t>
            </a:r>
            <a:endParaRPr sz="2800" spc="-5" dirty="0">
              <a:latin typeface="+mn-lt"/>
            </a:endParaRPr>
          </a:p>
        </p:txBody>
      </p:sp>
      <p:sp>
        <p:nvSpPr>
          <p:cNvPr id="3" name="object 3"/>
          <p:cNvSpPr/>
          <p:nvPr/>
        </p:nvSpPr>
        <p:spPr>
          <a:xfrm>
            <a:off x="584200" y="1951683"/>
            <a:ext cx="7975598" cy="412749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dirty="0"/>
              <a:t>14</a:t>
            </a:fld>
            <a:endParaRPr dirty="0"/>
          </a:p>
        </p:txBody>
      </p:sp>
    </p:spTree>
    <p:extLst>
      <p:ext uri="{BB962C8B-B14F-4D97-AF65-F5344CB8AC3E}">
        <p14:creationId xmlns:p14="http://schemas.microsoft.com/office/powerpoint/2010/main" val="3453864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559083"/>
            <a:ext cx="7903734" cy="997709"/>
          </a:xfrm>
          <a:prstGeom prst="rect">
            <a:avLst/>
          </a:prstGeom>
        </p:spPr>
        <p:txBody>
          <a:bodyPr vert="horz" wrap="square" lIns="0" tIns="12700" rIns="0" bIns="0" rtlCol="0">
            <a:spAutoFit/>
          </a:bodyPr>
          <a:lstStyle/>
          <a:p>
            <a:pPr marL="3039745" marR="5080" indent="-2291080">
              <a:lnSpc>
                <a:spcPct val="100000"/>
              </a:lnSpc>
              <a:spcBef>
                <a:spcPts val="100"/>
              </a:spcBef>
            </a:pPr>
            <a:r>
              <a:rPr sz="3200" spc="-5" dirty="0">
                <a:latin typeface="+mn-lt"/>
              </a:rPr>
              <a:t>Des centres-villes pris </a:t>
            </a:r>
            <a:r>
              <a:rPr sz="3200" dirty="0" err="1">
                <a:latin typeface="+mn-lt"/>
              </a:rPr>
              <a:t>en</a:t>
            </a:r>
            <a:r>
              <a:rPr sz="3200" dirty="0">
                <a:latin typeface="+mn-lt"/>
              </a:rPr>
              <a:t> </a:t>
            </a:r>
            <a:r>
              <a:rPr sz="3200" dirty="0" err="1" smtClean="0">
                <a:latin typeface="+mn-lt"/>
              </a:rPr>
              <a:t>étau</a:t>
            </a:r>
            <a:r>
              <a:rPr lang="fr-CH" sz="3200" dirty="0" smtClean="0">
                <a:latin typeface="+mn-lt"/>
              </a:rPr>
              <a:t> </a:t>
            </a:r>
            <a:r>
              <a:rPr sz="3200" dirty="0" smtClean="0">
                <a:latin typeface="+mn-lt"/>
              </a:rPr>
              <a:t>:  </a:t>
            </a:r>
            <a:r>
              <a:rPr lang="fr-CH" sz="3200" dirty="0" smtClean="0">
                <a:latin typeface="+mn-lt"/>
              </a:rPr>
              <a:t/>
            </a:r>
            <a:br>
              <a:rPr lang="fr-CH" sz="3200" dirty="0" smtClean="0">
                <a:latin typeface="+mn-lt"/>
              </a:rPr>
            </a:br>
            <a:r>
              <a:rPr sz="3200" spc="-5" dirty="0" err="1" smtClean="0">
                <a:latin typeface="+mn-lt"/>
              </a:rPr>
              <a:t>Yverdon</a:t>
            </a:r>
            <a:r>
              <a:rPr lang="fr-CH" sz="3200" spc="-5" dirty="0">
                <a:latin typeface="+mn-lt"/>
              </a:rPr>
              <a:t>-les-Bains</a:t>
            </a:r>
            <a:endParaRPr sz="3200" spc="-5" dirty="0">
              <a:latin typeface="+mn-lt"/>
            </a:endParaRPr>
          </a:p>
        </p:txBody>
      </p:sp>
      <p:sp>
        <p:nvSpPr>
          <p:cNvPr id="3" name="object 3"/>
          <p:cNvSpPr/>
          <p:nvPr/>
        </p:nvSpPr>
        <p:spPr>
          <a:xfrm>
            <a:off x="922142" y="1699652"/>
            <a:ext cx="7299711" cy="41554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22142" y="5855117"/>
            <a:ext cx="7299711" cy="10023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821090" y="4414959"/>
            <a:ext cx="49530" cy="49530"/>
          </a:xfrm>
          <a:custGeom>
            <a:avLst/>
            <a:gdLst/>
            <a:ahLst/>
            <a:cxnLst/>
            <a:rect l="l" t="t" r="r" b="b"/>
            <a:pathLst>
              <a:path w="49529" h="49529">
                <a:moveTo>
                  <a:pt x="24563" y="49123"/>
                </a:move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6" name="object 6"/>
          <p:cNvSpPr/>
          <p:nvPr/>
        </p:nvSpPr>
        <p:spPr>
          <a:xfrm>
            <a:off x="5821090" y="4414959"/>
            <a:ext cx="49530" cy="49530"/>
          </a:xfrm>
          <a:custGeom>
            <a:avLst/>
            <a:gdLst/>
            <a:ahLst/>
            <a:cxnLst/>
            <a:rect l="l" t="t" r="r" b="b"/>
            <a:pathLst>
              <a:path w="49529" h="49529">
                <a:moveTo>
                  <a:pt x="49125" y="24561"/>
                </a:moveTo>
                <a:lnTo>
                  <a:pt x="47195" y="34122"/>
                </a:lnTo>
                <a:lnTo>
                  <a:pt x="41931" y="41929"/>
                </a:lnTo>
                <a:lnTo>
                  <a:pt x="34124" y="47193"/>
                </a:lnTo>
                <a:lnTo>
                  <a:pt x="24563" y="49123"/>
                </a:ln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7" name="object 7"/>
          <p:cNvSpPr/>
          <p:nvPr/>
        </p:nvSpPr>
        <p:spPr>
          <a:xfrm>
            <a:off x="3069662" y="171312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8" name="object 8"/>
          <p:cNvSpPr/>
          <p:nvPr/>
        </p:nvSpPr>
        <p:spPr>
          <a:xfrm>
            <a:off x="3069662" y="171312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9" name="object 9"/>
          <p:cNvSpPr/>
          <p:nvPr/>
        </p:nvSpPr>
        <p:spPr>
          <a:xfrm>
            <a:off x="5959735" y="3280619"/>
            <a:ext cx="49530" cy="49530"/>
          </a:xfrm>
          <a:custGeom>
            <a:avLst/>
            <a:gdLst/>
            <a:ahLst/>
            <a:cxnLst/>
            <a:rect l="l" t="t" r="r" b="b"/>
            <a:pathLst>
              <a:path w="49529" h="49529">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0" name="object 10"/>
          <p:cNvSpPr/>
          <p:nvPr/>
        </p:nvSpPr>
        <p:spPr>
          <a:xfrm>
            <a:off x="5959735" y="3280619"/>
            <a:ext cx="49530" cy="49530"/>
          </a:xfrm>
          <a:custGeom>
            <a:avLst/>
            <a:gdLst/>
            <a:ahLst/>
            <a:cxnLst/>
            <a:rect l="l" t="t" r="r" b="b"/>
            <a:pathLst>
              <a:path w="49529"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1" name="object 11"/>
          <p:cNvSpPr/>
          <p:nvPr/>
        </p:nvSpPr>
        <p:spPr>
          <a:xfrm>
            <a:off x="3251391" y="455235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2" name="object 12"/>
          <p:cNvSpPr/>
          <p:nvPr/>
        </p:nvSpPr>
        <p:spPr>
          <a:xfrm>
            <a:off x="3251391" y="455235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3" name="object 13"/>
          <p:cNvSpPr/>
          <p:nvPr/>
        </p:nvSpPr>
        <p:spPr>
          <a:xfrm>
            <a:off x="2935269" y="3718899"/>
            <a:ext cx="49530" cy="49530"/>
          </a:xfrm>
          <a:custGeom>
            <a:avLst/>
            <a:gdLst/>
            <a:ahLst/>
            <a:cxnLst/>
            <a:rect l="l" t="t" r="r" b="b"/>
            <a:pathLst>
              <a:path w="49530" h="49529">
                <a:moveTo>
                  <a:pt x="24562" y="49123"/>
                </a:moveTo>
                <a:lnTo>
                  <a:pt x="15001" y="47193"/>
                </a:lnTo>
                <a:lnTo>
                  <a:pt x="7193" y="41929"/>
                </a:lnTo>
                <a:lnTo>
                  <a:pt x="1930" y="34122"/>
                </a:lnTo>
                <a:lnTo>
                  <a:pt x="0" y="24561"/>
                </a:lnTo>
                <a:lnTo>
                  <a:pt x="1930" y="15001"/>
                </a:lnTo>
                <a:lnTo>
                  <a:pt x="7193"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14" name="object 14"/>
          <p:cNvSpPr/>
          <p:nvPr/>
        </p:nvSpPr>
        <p:spPr>
          <a:xfrm>
            <a:off x="2935269" y="3718899"/>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5" name="object 15"/>
          <p:cNvSpPr/>
          <p:nvPr/>
        </p:nvSpPr>
        <p:spPr>
          <a:xfrm>
            <a:off x="3132444" y="4230254"/>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6" name="object 16"/>
          <p:cNvSpPr/>
          <p:nvPr/>
        </p:nvSpPr>
        <p:spPr>
          <a:xfrm>
            <a:off x="3132444" y="423025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7" name="object 17"/>
          <p:cNvSpPr/>
          <p:nvPr/>
        </p:nvSpPr>
        <p:spPr>
          <a:xfrm>
            <a:off x="5947451" y="2794470"/>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8" name="object 18"/>
          <p:cNvSpPr/>
          <p:nvPr/>
        </p:nvSpPr>
        <p:spPr>
          <a:xfrm>
            <a:off x="5947451" y="2794470"/>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9" name="object 19"/>
          <p:cNvSpPr/>
          <p:nvPr/>
        </p:nvSpPr>
        <p:spPr>
          <a:xfrm>
            <a:off x="2453577" y="4489044"/>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0" name="object 20"/>
          <p:cNvSpPr/>
          <p:nvPr/>
        </p:nvSpPr>
        <p:spPr>
          <a:xfrm>
            <a:off x="2453577" y="4489044"/>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1" name="object 21"/>
          <p:cNvSpPr/>
          <p:nvPr/>
        </p:nvSpPr>
        <p:spPr>
          <a:xfrm>
            <a:off x="1766561" y="467143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2" name="object 22"/>
          <p:cNvSpPr/>
          <p:nvPr/>
        </p:nvSpPr>
        <p:spPr>
          <a:xfrm>
            <a:off x="1766561" y="467143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3" name="object 23"/>
          <p:cNvSpPr/>
          <p:nvPr/>
        </p:nvSpPr>
        <p:spPr>
          <a:xfrm>
            <a:off x="3850018" y="438575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4" name="object 24"/>
          <p:cNvSpPr/>
          <p:nvPr/>
        </p:nvSpPr>
        <p:spPr>
          <a:xfrm>
            <a:off x="3850018" y="438575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5" name="object 25"/>
          <p:cNvSpPr/>
          <p:nvPr/>
        </p:nvSpPr>
        <p:spPr>
          <a:xfrm>
            <a:off x="7189290" y="4929301"/>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26" name="object 26"/>
          <p:cNvSpPr/>
          <p:nvPr/>
        </p:nvSpPr>
        <p:spPr>
          <a:xfrm>
            <a:off x="7189290" y="4929301"/>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27" name="object 27"/>
          <p:cNvSpPr/>
          <p:nvPr/>
        </p:nvSpPr>
        <p:spPr>
          <a:xfrm>
            <a:off x="7066412" y="6171931"/>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4" y="1930"/>
                </a:lnTo>
                <a:lnTo>
                  <a:pt x="41931" y="7194"/>
                </a:lnTo>
                <a:lnTo>
                  <a:pt x="47195" y="15001"/>
                </a:lnTo>
                <a:lnTo>
                  <a:pt x="49125" y="24561"/>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28" name="object 28"/>
          <p:cNvSpPr/>
          <p:nvPr/>
        </p:nvSpPr>
        <p:spPr>
          <a:xfrm>
            <a:off x="7066412" y="6171931"/>
            <a:ext cx="49530" cy="49530"/>
          </a:xfrm>
          <a:custGeom>
            <a:avLst/>
            <a:gdLst/>
            <a:ahLst/>
            <a:cxnLst/>
            <a:rect l="l" t="t" r="r" b="b"/>
            <a:pathLst>
              <a:path w="49529" h="49529">
                <a:moveTo>
                  <a:pt x="49125" y="24561"/>
                </a:moveTo>
                <a:lnTo>
                  <a:pt x="47195" y="34122"/>
                </a:lnTo>
                <a:lnTo>
                  <a:pt x="41931" y="41929"/>
                </a:lnTo>
                <a:lnTo>
                  <a:pt x="34124"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4"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29" name="object 29"/>
          <p:cNvSpPr/>
          <p:nvPr/>
        </p:nvSpPr>
        <p:spPr>
          <a:xfrm>
            <a:off x="2195725" y="3346455"/>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30" name="object 30"/>
          <p:cNvSpPr/>
          <p:nvPr/>
        </p:nvSpPr>
        <p:spPr>
          <a:xfrm>
            <a:off x="2195725" y="3346455"/>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1" name="object 31"/>
          <p:cNvSpPr/>
          <p:nvPr/>
        </p:nvSpPr>
        <p:spPr>
          <a:xfrm>
            <a:off x="1916790" y="3260499"/>
            <a:ext cx="49530" cy="49530"/>
          </a:xfrm>
          <a:custGeom>
            <a:avLst/>
            <a:gdLst/>
            <a:ahLst/>
            <a:cxnLst/>
            <a:rect l="l" t="t" r="r" b="b"/>
            <a:pathLst>
              <a:path w="49530" h="49529">
                <a:moveTo>
                  <a:pt x="24561" y="49124"/>
                </a:moveTo>
                <a:lnTo>
                  <a:pt x="15001" y="47193"/>
                </a:lnTo>
                <a:lnTo>
                  <a:pt x="7193" y="41929"/>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4"/>
                </a:lnTo>
                <a:close/>
              </a:path>
            </a:pathLst>
          </a:custGeom>
          <a:solidFill>
            <a:srgbClr val="28B6FD"/>
          </a:solidFill>
        </p:spPr>
        <p:txBody>
          <a:bodyPr wrap="square" lIns="0" tIns="0" rIns="0" bIns="0" rtlCol="0"/>
          <a:lstStyle/>
          <a:p>
            <a:endParaRPr/>
          </a:p>
        </p:txBody>
      </p:sp>
      <p:sp>
        <p:nvSpPr>
          <p:cNvPr id="32" name="object 32"/>
          <p:cNvSpPr/>
          <p:nvPr/>
        </p:nvSpPr>
        <p:spPr>
          <a:xfrm>
            <a:off x="1916790" y="3260499"/>
            <a:ext cx="49530" cy="49530"/>
          </a:xfrm>
          <a:custGeom>
            <a:avLst/>
            <a:gdLst/>
            <a:ahLst/>
            <a:cxnLst/>
            <a:rect l="l" t="t" r="r" b="b"/>
            <a:pathLst>
              <a:path w="49530" h="49529">
                <a:moveTo>
                  <a:pt x="49123" y="24562"/>
                </a:moveTo>
                <a:lnTo>
                  <a:pt x="47193" y="34122"/>
                </a:lnTo>
                <a:lnTo>
                  <a:pt x="41929" y="41929"/>
                </a:lnTo>
                <a:lnTo>
                  <a:pt x="34122" y="47193"/>
                </a:lnTo>
                <a:lnTo>
                  <a:pt x="24561" y="49124"/>
                </a:lnTo>
                <a:lnTo>
                  <a:pt x="15001" y="47193"/>
                </a:lnTo>
                <a:lnTo>
                  <a:pt x="7193" y="41929"/>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3" name="object 33"/>
          <p:cNvSpPr/>
          <p:nvPr/>
        </p:nvSpPr>
        <p:spPr>
          <a:xfrm>
            <a:off x="6307875" y="437793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34" name="object 34"/>
          <p:cNvSpPr/>
          <p:nvPr/>
        </p:nvSpPr>
        <p:spPr>
          <a:xfrm>
            <a:off x="6307875" y="4377935"/>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5" name="object 35"/>
          <p:cNvSpPr/>
          <p:nvPr/>
        </p:nvSpPr>
        <p:spPr>
          <a:xfrm>
            <a:off x="5657845" y="6277498"/>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36" name="object 36"/>
          <p:cNvSpPr/>
          <p:nvPr/>
        </p:nvSpPr>
        <p:spPr>
          <a:xfrm>
            <a:off x="5657845" y="6277498"/>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7" name="object 37"/>
          <p:cNvSpPr/>
          <p:nvPr/>
        </p:nvSpPr>
        <p:spPr>
          <a:xfrm>
            <a:off x="4676350" y="2173025"/>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8" name="object 38"/>
          <p:cNvSpPr/>
          <p:nvPr/>
        </p:nvSpPr>
        <p:spPr>
          <a:xfrm>
            <a:off x="4676350" y="2173025"/>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9" name="object 39"/>
          <p:cNvSpPr/>
          <p:nvPr/>
        </p:nvSpPr>
        <p:spPr>
          <a:xfrm>
            <a:off x="3853505" y="2561622"/>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0" name="object 40"/>
          <p:cNvSpPr/>
          <p:nvPr/>
        </p:nvSpPr>
        <p:spPr>
          <a:xfrm>
            <a:off x="3853505" y="2561622"/>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1" name="object 41"/>
          <p:cNvSpPr/>
          <p:nvPr/>
        </p:nvSpPr>
        <p:spPr>
          <a:xfrm>
            <a:off x="6313047" y="415821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42" name="object 42"/>
          <p:cNvSpPr/>
          <p:nvPr/>
        </p:nvSpPr>
        <p:spPr>
          <a:xfrm>
            <a:off x="6313046" y="4158215"/>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43" name="object 43"/>
          <p:cNvSpPr/>
          <p:nvPr/>
        </p:nvSpPr>
        <p:spPr>
          <a:xfrm>
            <a:off x="6288285" y="560970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4" name="object 44"/>
          <p:cNvSpPr/>
          <p:nvPr/>
        </p:nvSpPr>
        <p:spPr>
          <a:xfrm>
            <a:off x="6288285" y="560970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 name="object 45"/>
          <p:cNvSpPr/>
          <p:nvPr/>
        </p:nvSpPr>
        <p:spPr>
          <a:xfrm>
            <a:off x="6567503" y="4506122"/>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3" y="1930"/>
                </a:lnTo>
                <a:lnTo>
                  <a:pt x="41931" y="7194"/>
                </a:lnTo>
                <a:lnTo>
                  <a:pt x="47195" y="15001"/>
                </a:lnTo>
                <a:lnTo>
                  <a:pt x="49125" y="24561"/>
                </a:lnTo>
                <a:lnTo>
                  <a:pt x="47195" y="34122"/>
                </a:lnTo>
                <a:lnTo>
                  <a:pt x="41931" y="41929"/>
                </a:lnTo>
                <a:lnTo>
                  <a:pt x="34123" y="47193"/>
                </a:lnTo>
                <a:lnTo>
                  <a:pt x="24563" y="49123"/>
                </a:lnTo>
                <a:close/>
              </a:path>
            </a:pathLst>
          </a:custGeom>
          <a:solidFill>
            <a:srgbClr val="28B6FD"/>
          </a:solidFill>
        </p:spPr>
        <p:txBody>
          <a:bodyPr wrap="square" lIns="0" tIns="0" rIns="0" bIns="0" rtlCol="0"/>
          <a:lstStyle/>
          <a:p>
            <a:endParaRPr/>
          </a:p>
        </p:txBody>
      </p:sp>
      <p:sp>
        <p:nvSpPr>
          <p:cNvPr id="46" name="object 46"/>
          <p:cNvSpPr/>
          <p:nvPr/>
        </p:nvSpPr>
        <p:spPr>
          <a:xfrm>
            <a:off x="6567503" y="4506122"/>
            <a:ext cx="49530" cy="49530"/>
          </a:xfrm>
          <a:custGeom>
            <a:avLst/>
            <a:gdLst/>
            <a:ahLst/>
            <a:cxnLst/>
            <a:rect l="l" t="t" r="r" b="b"/>
            <a:pathLst>
              <a:path w="49529" h="49529">
                <a:moveTo>
                  <a:pt x="49125" y="24561"/>
                </a:moveTo>
                <a:lnTo>
                  <a:pt x="47195" y="34122"/>
                </a:lnTo>
                <a:lnTo>
                  <a:pt x="41931" y="41929"/>
                </a:lnTo>
                <a:lnTo>
                  <a:pt x="34123"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3"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47" name="object 47"/>
          <p:cNvSpPr/>
          <p:nvPr/>
        </p:nvSpPr>
        <p:spPr>
          <a:xfrm>
            <a:off x="7013412" y="3089772"/>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8" name="object 48"/>
          <p:cNvSpPr/>
          <p:nvPr/>
        </p:nvSpPr>
        <p:spPr>
          <a:xfrm>
            <a:off x="7013412" y="3089772"/>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9" name="object 49"/>
          <p:cNvSpPr/>
          <p:nvPr/>
        </p:nvSpPr>
        <p:spPr>
          <a:xfrm>
            <a:off x="3645675" y="2931561"/>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0" name="object 50"/>
          <p:cNvSpPr/>
          <p:nvPr/>
        </p:nvSpPr>
        <p:spPr>
          <a:xfrm>
            <a:off x="3645675" y="2931561"/>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1" name="object 51"/>
          <p:cNvSpPr/>
          <p:nvPr/>
        </p:nvSpPr>
        <p:spPr>
          <a:xfrm>
            <a:off x="6531126" y="553814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2" name="object 52"/>
          <p:cNvSpPr/>
          <p:nvPr/>
        </p:nvSpPr>
        <p:spPr>
          <a:xfrm>
            <a:off x="6531126" y="553814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3" name="object 53"/>
          <p:cNvSpPr/>
          <p:nvPr/>
        </p:nvSpPr>
        <p:spPr>
          <a:xfrm>
            <a:off x="7511581" y="4681719"/>
            <a:ext cx="49530" cy="49530"/>
          </a:xfrm>
          <a:custGeom>
            <a:avLst/>
            <a:gdLst/>
            <a:ahLst/>
            <a:cxnLst/>
            <a:rect l="l" t="t" r="r" b="b"/>
            <a:pathLst>
              <a:path w="49529" h="49529">
                <a:moveTo>
                  <a:pt x="24559" y="49123"/>
                </a:move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lnTo>
                  <a:pt x="47191" y="34122"/>
                </a:lnTo>
                <a:lnTo>
                  <a:pt x="41927" y="41929"/>
                </a:lnTo>
                <a:lnTo>
                  <a:pt x="34120" y="47193"/>
                </a:lnTo>
                <a:lnTo>
                  <a:pt x="24559" y="49123"/>
                </a:lnTo>
                <a:close/>
              </a:path>
            </a:pathLst>
          </a:custGeom>
          <a:solidFill>
            <a:srgbClr val="28B6FD"/>
          </a:solidFill>
        </p:spPr>
        <p:txBody>
          <a:bodyPr wrap="square" lIns="0" tIns="0" rIns="0" bIns="0" rtlCol="0"/>
          <a:lstStyle/>
          <a:p>
            <a:endParaRPr/>
          </a:p>
        </p:txBody>
      </p:sp>
      <p:sp>
        <p:nvSpPr>
          <p:cNvPr id="54" name="object 54"/>
          <p:cNvSpPr/>
          <p:nvPr/>
        </p:nvSpPr>
        <p:spPr>
          <a:xfrm>
            <a:off x="7511581" y="4681719"/>
            <a:ext cx="49530" cy="49530"/>
          </a:xfrm>
          <a:custGeom>
            <a:avLst/>
            <a:gdLst/>
            <a:ahLst/>
            <a:cxnLst/>
            <a:rect l="l" t="t" r="r" b="b"/>
            <a:pathLst>
              <a:path w="49529" h="49529">
                <a:moveTo>
                  <a:pt x="49121" y="24561"/>
                </a:moveTo>
                <a:lnTo>
                  <a:pt x="47191" y="34122"/>
                </a:lnTo>
                <a:lnTo>
                  <a:pt x="41927" y="41929"/>
                </a:lnTo>
                <a:lnTo>
                  <a:pt x="34120" y="47193"/>
                </a:lnTo>
                <a:lnTo>
                  <a:pt x="24559" y="49123"/>
                </a:ln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55" name="object 55"/>
          <p:cNvSpPr/>
          <p:nvPr/>
        </p:nvSpPr>
        <p:spPr>
          <a:xfrm>
            <a:off x="5938220" y="505054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6" name="object 56"/>
          <p:cNvSpPr/>
          <p:nvPr/>
        </p:nvSpPr>
        <p:spPr>
          <a:xfrm>
            <a:off x="5938220" y="505054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7" name="object 57"/>
          <p:cNvSpPr/>
          <p:nvPr/>
        </p:nvSpPr>
        <p:spPr>
          <a:xfrm>
            <a:off x="6538865" y="606373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8" name="object 58"/>
          <p:cNvSpPr/>
          <p:nvPr/>
        </p:nvSpPr>
        <p:spPr>
          <a:xfrm>
            <a:off x="6538865" y="606373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9" name="object 59"/>
          <p:cNvSpPr/>
          <p:nvPr/>
        </p:nvSpPr>
        <p:spPr>
          <a:xfrm>
            <a:off x="8061593" y="5312968"/>
            <a:ext cx="49530" cy="49530"/>
          </a:xfrm>
          <a:custGeom>
            <a:avLst/>
            <a:gdLst/>
            <a:ahLst/>
            <a:cxnLst/>
            <a:rect l="l" t="t" r="r" b="b"/>
            <a:pathLst>
              <a:path w="49529" h="49529">
                <a:moveTo>
                  <a:pt x="24559" y="49123"/>
                </a:move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lnTo>
                  <a:pt x="47191" y="34122"/>
                </a:lnTo>
                <a:lnTo>
                  <a:pt x="41927" y="41929"/>
                </a:lnTo>
                <a:lnTo>
                  <a:pt x="34120" y="47193"/>
                </a:lnTo>
                <a:lnTo>
                  <a:pt x="24559" y="49123"/>
                </a:lnTo>
                <a:close/>
              </a:path>
            </a:pathLst>
          </a:custGeom>
          <a:solidFill>
            <a:srgbClr val="28B6FD"/>
          </a:solidFill>
        </p:spPr>
        <p:txBody>
          <a:bodyPr wrap="square" lIns="0" tIns="0" rIns="0" bIns="0" rtlCol="0"/>
          <a:lstStyle/>
          <a:p>
            <a:endParaRPr/>
          </a:p>
        </p:txBody>
      </p:sp>
      <p:sp>
        <p:nvSpPr>
          <p:cNvPr id="60" name="object 60"/>
          <p:cNvSpPr/>
          <p:nvPr/>
        </p:nvSpPr>
        <p:spPr>
          <a:xfrm>
            <a:off x="8061593" y="5312968"/>
            <a:ext cx="49530" cy="49530"/>
          </a:xfrm>
          <a:custGeom>
            <a:avLst/>
            <a:gdLst/>
            <a:ahLst/>
            <a:cxnLst/>
            <a:rect l="l" t="t" r="r" b="b"/>
            <a:pathLst>
              <a:path w="49529" h="49529">
                <a:moveTo>
                  <a:pt x="49121" y="24561"/>
                </a:moveTo>
                <a:lnTo>
                  <a:pt x="47191" y="34122"/>
                </a:lnTo>
                <a:lnTo>
                  <a:pt x="41927" y="41929"/>
                </a:lnTo>
                <a:lnTo>
                  <a:pt x="34120" y="47193"/>
                </a:lnTo>
                <a:lnTo>
                  <a:pt x="24559" y="49123"/>
                </a:ln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61" name="object 61"/>
          <p:cNvSpPr/>
          <p:nvPr/>
        </p:nvSpPr>
        <p:spPr>
          <a:xfrm>
            <a:off x="6489758" y="656273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62" name="object 62"/>
          <p:cNvSpPr/>
          <p:nvPr/>
        </p:nvSpPr>
        <p:spPr>
          <a:xfrm>
            <a:off x="6489758" y="656273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3" name="object 63"/>
          <p:cNvSpPr/>
          <p:nvPr/>
        </p:nvSpPr>
        <p:spPr>
          <a:xfrm>
            <a:off x="3509621" y="286137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64" name="object 64"/>
          <p:cNvSpPr/>
          <p:nvPr/>
        </p:nvSpPr>
        <p:spPr>
          <a:xfrm>
            <a:off x="3509621" y="286137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5" name="object 65"/>
          <p:cNvSpPr/>
          <p:nvPr/>
        </p:nvSpPr>
        <p:spPr>
          <a:xfrm>
            <a:off x="6193217" y="3009199"/>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66" name="object 66"/>
          <p:cNvSpPr/>
          <p:nvPr/>
        </p:nvSpPr>
        <p:spPr>
          <a:xfrm>
            <a:off x="6193217" y="3009199"/>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7" name="object 67"/>
          <p:cNvSpPr/>
          <p:nvPr/>
        </p:nvSpPr>
        <p:spPr>
          <a:xfrm>
            <a:off x="2443710" y="2818108"/>
            <a:ext cx="49530" cy="49530"/>
          </a:xfrm>
          <a:custGeom>
            <a:avLst/>
            <a:gdLst/>
            <a:ahLst/>
            <a:cxnLst/>
            <a:rect l="l" t="t" r="r" b="b"/>
            <a:pathLst>
              <a:path w="49530" h="49530">
                <a:moveTo>
                  <a:pt x="24562" y="49123"/>
                </a:moveTo>
                <a:lnTo>
                  <a:pt x="15001" y="47193"/>
                </a:lnTo>
                <a:lnTo>
                  <a:pt x="7194" y="41929"/>
                </a:lnTo>
                <a:lnTo>
                  <a:pt x="1930" y="34122"/>
                </a:lnTo>
                <a:lnTo>
                  <a:pt x="0" y="24561"/>
                </a:lnTo>
                <a:lnTo>
                  <a:pt x="1930" y="15001"/>
                </a:lnTo>
                <a:lnTo>
                  <a:pt x="7194" y="7193"/>
                </a:lnTo>
                <a:lnTo>
                  <a:pt x="15001" y="1930"/>
                </a:lnTo>
                <a:lnTo>
                  <a:pt x="24562" y="0"/>
                </a:lnTo>
                <a:lnTo>
                  <a:pt x="34122" y="1930"/>
                </a:lnTo>
                <a:lnTo>
                  <a:pt x="41930" y="7193"/>
                </a:lnTo>
                <a:lnTo>
                  <a:pt x="47193" y="15001"/>
                </a:lnTo>
                <a:lnTo>
                  <a:pt x="49124" y="24561"/>
                </a:lnTo>
                <a:lnTo>
                  <a:pt x="47193" y="34122"/>
                </a:lnTo>
                <a:lnTo>
                  <a:pt x="41930" y="41929"/>
                </a:lnTo>
                <a:lnTo>
                  <a:pt x="34122" y="47193"/>
                </a:lnTo>
                <a:lnTo>
                  <a:pt x="24562" y="49123"/>
                </a:lnTo>
                <a:close/>
              </a:path>
            </a:pathLst>
          </a:custGeom>
          <a:solidFill>
            <a:srgbClr val="28B6FD"/>
          </a:solidFill>
        </p:spPr>
        <p:txBody>
          <a:bodyPr wrap="square" lIns="0" tIns="0" rIns="0" bIns="0" rtlCol="0"/>
          <a:lstStyle/>
          <a:p>
            <a:endParaRPr/>
          </a:p>
        </p:txBody>
      </p:sp>
      <p:sp>
        <p:nvSpPr>
          <p:cNvPr id="68" name="object 68"/>
          <p:cNvSpPr/>
          <p:nvPr/>
        </p:nvSpPr>
        <p:spPr>
          <a:xfrm>
            <a:off x="2443710" y="2818108"/>
            <a:ext cx="49530" cy="49530"/>
          </a:xfrm>
          <a:custGeom>
            <a:avLst/>
            <a:gdLst/>
            <a:ahLst/>
            <a:cxnLst/>
            <a:rect l="l" t="t" r="r" b="b"/>
            <a:pathLst>
              <a:path w="49530" h="49530">
                <a:moveTo>
                  <a:pt x="49124" y="24561"/>
                </a:moveTo>
                <a:lnTo>
                  <a:pt x="47193" y="34122"/>
                </a:lnTo>
                <a:lnTo>
                  <a:pt x="41930" y="41929"/>
                </a:lnTo>
                <a:lnTo>
                  <a:pt x="34122" y="47193"/>
                </a:lnTo>
                <a:lnTo>
                  <a:pt x="24562" y="49123"/>
                </a:lnTo>
                <a:lnTo>
                  <a:pt x="15001" y="47193"/>
                </a:lnTo>
                <a:lnTo>
                  <a:pt x="7194" y="41929"/>
                </a:lnTo>
                <a:lnTo>
                  <a:pt x="1930" y="34122"/>
                </a:lnTo>
                <a:lnTo>
                  <a:pt x="0" y="24561"/>
                </a:lnTo>
                <a:lnTo>
                  <a:pt x="1930" y="15001"/>
                </a:lnTo>
                <a:lnTo>
                  <a:pt x="7194" y="7193"/>
                </a:lnTo>
                <a:lnTo>
                  <a:pt x="15001" y="1930"/>
                </a:lnTo>
                <a:lnTo>
                  <a:pt x="24562" y="0"/>
                </a:lnTo>
                <a:lnTo>
                  <a:pt x="34122" y="1930"/>
                </a:lnTo>
                <a:lnTo>
                  <a:pt x="41930" y="7193"/>
                </a:lnTo>
                <a:lnTo>
                  <a:pt x="47193" y="15001"/>
                </a:lnTo>
                <a:lnTo>
                  <a:pt x="49124" y="24561"/>
                </a:lnTo>
                <a:close/>
              </a:path>
            </a:pathLst>
          </a:custGeom>
          <a:ln w="3175">
            <a:solidFill>
              <a:srgbClr val="232323"/>
            </a:solidFill>
          </a:ln>
        </p:spPr>
        <p:txBody>
          <a:bodyPr wrap="square" lIns="0" tIns="0" rIns="0" bIns="0" rtlCol="0"/>
          <a:lstStyle/>
          <a:p>
            <a:endParaRPr/>
          </a:p>
        </p:txBody>
      </p:sp>
      <p:sp>
        <p:nvSpPr>
          <p:cNvPr id="69" name="object 69"/>
          <p:cNvSpPr/>
          <p:nvPr/>
        </p:nvSpPr>
        <p:spPr>
          <a:xfrm>
            <a:off x="4572386" y="3080017"/>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3" y="1930"/>
                </a:lnTo>
                <a:lnTo>
                  <a:pt x="41930" y="7194"/>
                </a:lnTo>
                <a:lnTo>
                  <a:pt x="47193" y="15001"/>
                </a:lnTo>
                <a:lnTo>
                  <a:pt x="49123" y="24562"/>
                </a:lnTo>
                <a:lnTo>
                  <a:pt x="47193" y="34122"/>
                </a:lnTo>
                <a:lnTo>
                  <a:pt x="41930" y="41930"/>
                </a:lnTo>
                <a:lnTo>
                  <a:pt x="34123" y="47193"/>
                </a:lnTo>
                <a:lnTo>
                  <a:pt x="24561" y="49124"/>
                </a:lnTo>
                <a:close/>
              </a:path>
            </a:pathLst>
          </a:custGeom>
          <a:solidFill>
            <a:srgbClr val="28B6FD"/>
          </a:solidFill>
        </p:spPr>
        <p:txBody>
          <a:bodyPr wrap="square" lIns="0" tIns="0" rIns="0" bIns="0" rtlCol="0"/>
          <a:lstStyle/>
          <a:p>
            <a:endParaRPr/>
          </a:p>
        </p:txBody>
      </p:sp>
      <p:sp>
        <p:nvSpPr>
          <p:cNvPr id="70" name="object 70"/>
          <p:cNvSpPr/>
          <p:nvPr/>
        </p:nvSpPr>
        <p:spPr>
          <a:xfrm>
            <a:off x="4572386" y="3080016"/>
            <a:ext cx="49530" cy="49530"/>
          </a:xfrm>
          <a:custGeom>
            <a:avLst/>
            <a:gdLst/>
            <a:ahLst/>
            <a:cxnLst/>
            <a:rect l="l" t="t" r="r" b="b"/>
            <a:pathLst>
              <a:path w="49529" h="49530">
                <a:moveTo>
                  <a:pt x="49123" y="24562"/>
                </a:moveTo>
                <a:lnTo>
                  <a:pt x="47193" y="34122"/>
                </a:lnTo>
                <a:lnTo>
                  <a:pt x="41930" y="41930"/>
                </a:lnTo>
                <a:lnTo>
                  <a:pt x="34123"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3" y="1930"/>
                </a:lnTo>
                <a:lnTo>
                  <a:pt x="41930"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1" name="object 71"/>
          <p:cNvSpPr/>
          <p:nvPr/>
        </p:nvSpPr>
        <p:spPr>
          <a:xfrm>
            <a:off x="2919580" y="2672471"/>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72" name="object 72"/>
          <p:cNvSpPr/>
          <p:nvPr/>
        </p:nvSpPr>
        <p:spPr>
          <a:xfrm>
            <a:off x="2919580" y="2672471"/>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3" name="object 73"/>
          <p:cNvSpPr/>
          <p:nvPr/>
        </p:nvSpPr>
        <p:spPr>
          <a:xfrm>
            <a:off x="3007058" y="1847077"/>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74" name="object 74"/>
          <p:cNvSpPr/>
          <p:nvPr/>
        </p:nvSpPr>
        <p:spPr>
          <a:xfrm>
            <a:off x="3007058" y="1847077"/>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5" name="object 75"/>
          <p:cNvSpPr/>
          <p:nvPr/>
        </p:nvSpPr>
        <p:spPr>
          <a:xfrm>
            <a:off x="7464522" y="6622007"/>
            <a:ext cx="49530" cy="49530"/>
          </a:xfrm>
          <a:custGeom>
            <a:avLst/>
            <a:gdLst/>
            <a:ahLst/>
            <a:cxnLst/>
            <a:rect l="l" t="t" r="r" b="b"/>
            <a:pathLst>
              <a:path w="49529" h="49529">
                <a:moveTo>
                  <a:pt x="24561" y="49125"/>
                </a:move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30"/>
                </a:lnTo>
                <a:lnTo>
                  <a:pt x="34122" y="47195"/>
                </a:lnTo>
                <a:lnTo>
                  <a:pt x="24561" y="49125"/>
                </a:lnTo>
                <a:close/>
              </a:path>
            </a:pathLst>
          </a:custGeom>
          <a:solidFill>
            <a:srgbClr val="28B6FD"/>
          </a:solidFill>
        </p:spPr>
        <p:txBody>
          <a:bodyPr wrap="square" lIns="0" tIns="0" rIns="0" bIns="0" rtlCol="0"/>
          <a:lstStyle/>
          <a:p>
            <a:endParaRPr/>
          </a:p>
        </p:txBody>
      </p:sp>
      <p:sp>
        <p:nvSpPr>
          <p:cNvPr id="76" name="object 76"/>
          <p:cNvSpPr/>
          <p:nvPr/>
        </p:nvSpPr>
        <p:spPr>
          <a:xfrm>
            <a:off x="7464522" y="6622007"/>
            <a:ext cx="49530" cy="49530"/>
          </a:xfrm>
          <a:custGeom>
            <a:avLst/>
            <a:gdLst/>
            <a:ahLst/>
            <a:cxnLst/>
            <a:rect l="l" t="t" r="r" b="b"/>
            <a:pathLst>
              <a:path w="49529" h="49529">
                <a:moveTo>
                  <a:pt x="49123" y="24561"/>
                </a:moveTo>
                <a:lnTo>
                  <a:pt x="47193" y="34122"/>
                </a:lnTo>
                <a:lnTo>
                  <a:pt x="41929" y="41930"/>
                </a:lnTo>
                <a:lnTo>
                  <a:pt x="34122" y="47195"/>
                </a:lnTo>
                <a:lnTo>
                  <a:pt x="24561" y="49125"/>
                </a:ln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7" name="object 77"/>
          <p:cNvSpPr/>
          <p:nvPr/>
        </p:nvSpPr>
        <p:spPr>
          <a:xfrm>
            <a:off x="6421089" y="2913092"/>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78" name="object 78"/>
          <p:cNvSpPr/>
          <p:nvPr/>
        </p:nvSpPr>
        <p:spPr>
          <a:xfrm>
            <a:off x="6421089" y="2913092"/>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9" name="object 79"/>
          <p:cNvSpPr/>
          <p:nvPr/>
        </p:nvSpPr>
        <p:spPr>
          <a:xfrm>
            <a:off x="7325253" y="4747762"/>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30" y="7194"/>
                </a:lnTo>
                <a:lnTo>
                  <a:pt x="47195" y="15001"/>
                </a:lnTo>
                <a:lnTo>
                  <a:pt x="49125" y="24561"/>
                </a:lnTo>
                <a:lnTo>
                  <a:pt x="47195" y="34123"/>
                </a:lnTo>
                <a:lnTo>
                  <a:pt x="41930" y="41930"/>
                </a:lnTo>
                <a:lnTo>
                  <a:pt x="34122" y="47193"/>
                </a:lnTo>
                <a:lnTo>
                  <a:pt x="24561" y="49123"/>
                </a:lnTo>
                <a:close/>
              </a:path>
            </a:pathLst>
          </a:custGeom>
          <a:solidFill>
            <a:srgbClr val="28B6FD"/>
          </a:solidFill>
        </p:spPr>
        <p:txBody>
          <a:bodyPr wrap="square" lIns="0" tIns="0" rIns="0" bIns="0" rtlCol="0"/>
          <a:lstStyle/>
          <a:p>
            <a:endParaRPr/>
          </a:p>
        </p:txBody>
      </p:sp>
      <p:sp>
        <p:nvSpPr>
          <p:cNvPr id="80" name="object 80"/>
          <p:cNvSpPr/>
          <p:nvPr/>
        </p:nvSpPr>
        <p:spPr>
          <a:xfrm>
            <a:off x="7325253" y="4747762"/>
            <a:ext cx="49530" cy="49530"/>
          </a:xfrm>
          <a:custGeom>
            <a:avLst/>
            <a:gdLst/>
            <a:ahLst/>
            <a:cxnLst/>
            <a:rect l="l" t="t" r="r" b="b"/>
            <a:pathLst>
              <a:path w="49529" h="49529">
                <a:moveTo>
                  <a:pt x="49125" y="24561"/>
                </a:moveTo>
                <a:lnTo>
                  <a:pt x="47195" y="34123"/>
                </a:lnTo>
                <a:lnTo>
                  <a:pt x="41930"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30"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81" name="object 81"/>
          <p:cNvSpPr/>
          <p:nvPr/>
        </p:nvSpPr>
        <p:spPr>
          <a:xfrm>
            <a:off x="2125718" y="4428281"/>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82" name="object 82"/>
          <p:cNvSpPr/>
          <p:nvPr/>
        </p:nvSpPr>
        <p:spPr>
          <a:xfrm>
            <a:off x="2125718" y="4428281"/>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83" name="object 83"/>
          <p:cNvSpPr/>
          <p:nvPr/>
        </p:nvSpPr>
        <p:spPr>
          <a:xfrm>
            <a:off x="3220504" y="4179978"/>
            <a:ext cx="49530" cy="49530"/>
          </a:xfrm>
          <a:custGeom>
            <a:avLst/>
            <a:gdLst/>
            <a:ahLst/>
            <a:cxnLst/>
            <a:rect l="l" t="t" r="r" b="b"/>
            <a:pathLst>
              <a:path w="49529" h="49529">
                <a:moveTo>
                  <a:pt x="24561" y="49125"/>
                </a:moveTo>
                <a:lnTo>
                  <a:pt x="15001" y="47195"/>
                </a:lnTo>
                <a:lnTo>
                  <a:pt x="7194" y="41931"/>
                </a:lnTo>
                <a:lnTo>
                  <a:pt x="1930" y="34124"/>
                </a:lnTo>
                <a:lnTo>
                  <a:pt x="0" y="24563"/>
                </a:lnTo>
                <a:lnTo>
                  <a:pt x="1930" y="15002"/>
                </a:lnTo>
                <a:lnTo>
                  <a:pt x="7194" y="7194"/>
                </a:lnTo>
                <a:lnTo>
                  <a:pt x="15001" y="1930"/>
                </a:lnTo>
                <a:lnTo>
                  <a:pt x="24561" y="0"/>
                </a:lnTo>
                <a:lnTo>
                  <a:pt x="34122" y="1930"/>
                </a:lnTo>
                <a:lnTo>
                  <a:pt x="41929" y="7194"/>
                </a:lnTo>
                <a:lnTo>
                  <a:pt x="47193" y="15002"/>
                </a:lnTo>
                <a:lnTo>
                  <a:pt x="49123" y="24563"/>
                </a:lnTo>
                <a:lnTo>
                  <a:pt x="47193" y="34124"/>
                </a:lnTo>
                <a:lnTo>
                  <a:pt x="41929" y="41931"/>
                </a:lnTo>
                <a:lnTo>
                  <a:pt x="34122" y="47195"/>
                </a:lnTo>
                <a:lnTo>
                  <a:pt x="24561" y="49125"/>
                </a:lnTo>
                <a:close/>
              </a:path>
            </a:pathLst>
          </a:custGeom>
          <a:solidFill>
            <a:srgbClr val="28B6FD"/>
          </a:solidFill>
        </p:spPr>
        <p:txBody>
          <a:bodyPr wrap="square" lIns="0" tIns="0" rIns="0" bIns="0" rtlCol="0"/>
          <a:lstStyle/>
          <a:p>
            <a:endParaRPr/>
          </a:p>
        </p:txBody>
      </p:sp>
      <p:sp>
        <p:nvSpPr>
          <p:cNvPr id="84" name="object 84"/>
          <p:cNvSpPr/>
          <p:nvPr/>
        </p:nvSpPr>
        <p:spPr>
          <a:xfrm>
            <a:off x="3220504" y="4179978"/>
            <a:ext cx="49530" cy="49530"/>
          </a:xfrm>
          <a:custGeom>
            <a:avLst/>
            <a:gdLst/>
            <a:ahLst/>
            <a:cxnLst/>
            <a:rect l="l" t="t" r="r" b="b"/>
            <a:pathLst>
              <a:path w="49529" h="49529">
                <a:moveTo>
                  <a:pt x="49123" y="24563"/>
                </a:moveTo>
                <a:lnTo>
                  <a:pt x="47193" y="34124"/>
                </a:lnTo>
                <a:lnTo>
                  <a:pt x="41929" y="41931"/>
                </a:lnTo>
                <a:lnTo>
                  <a:pt x="34122" y="47195"/>
                </a:lnTo>
                <a:lnTo>
                  <a:pt x="24561" y="49125"/>
                </a:lnTo>
                <a:lnTo>
                  <a:pt x="15001" y="47195"/>
                </a:lnTo>
                <a:lnTo>
                  <a:pt x="7194" y="41931"/>
                </a:lnTo>
                <a:lnTo>
                  <a:pt x="1930" y="34124"/>
                </a:lnTo>
                <a:lnTo>
                  <a:pt x="0" y="24563"/>
                </a:lnTo>
                <a:lnTo>
                  <a:pt x="1930" y="15002"/>
                </a:lnTo>
                <a:lnTo>
                  <a:pt x="7194" y="7194"/>
                </a:lnTo>
                <a:lnTo>
                  <a:pt x="15001" y="1930"/>
                </a:lnTo>
                <a:lnTo>
                  <a:pt x="24561" y="0"/>
                </a:lnTo>
                <a:lnTo>
                  <a:pt x="34122" y="1930"/>
                </a:lnTo>
                <a:lnTo>
                  <a:pt x="41929" y="7194"/>
                </a:lnTo>
                <a:lnTo>
                  <a:pt x="47193" y="15002"/>
                </a:lnTo>
                <a:lnTo>
                  <a:pt x="49123" y="24563"/>
                </a:lnTo>
                <a:close/>
              </a:path>
            </a:pathLst>
          </a:custGeom>
          <a:ln w="3175">
            <a:solidFill>
              <a:srgbClr val="232323"/>
            </a:solidFill>
          </a:ln>
        </p:spPr>
        <p:txBody>
          <a:bodyPr wrap="square" lIns="0" tIns="0" rIns="0" bIns="0" rtlCol="0"/>
          <a:lstStyle/>
          <a:p>
            <a:endParaRPr/>
          </a:p>
        </p:txBody>
      </p:sp>
      <p:sp>
        <p:nvSpPr>
          <p:cNvPr id="85" name="object 85"/>
          <p:cNvSpPr/>
          <p:nvPr/>
        </p:nvSpPr>
        <p:spPr>
          <a:xfrm>
            <a:off x="3790975" y="4386359"/>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86" name="object 86"/>
          <p:cNvSpPr/>
          <p:nvPr/>
        </p:nvSpPr>
        <p:spPr>
          <a:xfrm>
            <a:off x="3790975" y="4386359"/>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87" name="object 87"/>
          <p:cNvSpPr/>
          <p:nvPr/>
        </p:nvSpPr>
        <p:spPr>
          <a:xfrm>
            <a:off x="2605952" y="4472653"/>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88" name="object 88"/>
          <p:cNvSpPr/>
          <p:nvPr/>
        </p:nvSpPr>
        <p:spPr>
          <a:xfrm>
            <a:off x="2605952" y="4472653"/>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89" name="object 89"/>
          <p:cNvSpPr/>
          <p:nvPr/>
        </p:nvSpPr>
        <p:spPr>
          <a:xfrm>
            <a:off x="2913163" y="1699652"/>
            <a:ext cx="46355" cy="17780"/>
          </a:xfrm>
          <a:custGeom>
            <a:avLst/>
            <a:gdLst/>
            <a:ahLst/>
            <a:cxnLst/>
            <a:rect l="l" t="t" r="r" b="b"/>
            <a:pathLst>
              <a:path w="46355" h="17780">
                <a:moveTo>
                  <a:pt x="23101" y="17327"/>
                </a:moveTo>
                <a:lnTo>
                  <a:pt x="13540" y="15397"/>
                </a:lnTo>
                <a:lnTo>
                  <a:pt x="5733" y="10133"/>
                </a:lnTo>
                <a:lnTo>
                  <a:pt x="469" y="2326"/>
                </a:lnTo>
                <a:lnTo>
                  <a:pt x="0" y="0"/>
                </a:lnTo>
                <a:lnTo>
                  <a:pt x="46202" y="0"/>
                </a:lnTo>
                <a:lnTo>
                  <a:pt x="45733" y="2326"/>
                </a:lnTo>
                <a:lnTo>
                  <a:pt x="40469" y="10133"/>
                </a:lnTo>
                <a:lnTo>
                  <a:pt x="32662" y="15397"/>
                </a:lnTo>
                <a:lnTo>
                  <a:pt x="23101" y="17327"/>
                </a:lnTo>
                <a:close/>
              </a:path>
            </a:pathLst>
          </a:custGeom>
          <a:solidFill>
            <a:srgbClr val="28B6FD"/>
          </a:solidFill>
        </p:spPr>
        <p:txBody>
          <a:bodyPr wrap="square" lIns="0" tIns="0" rIns="0" bIns="0" rtlCol="0"/>
          <a:lstStyle/>
          <a:p>
            <a:endParaRPr/>
          </a:p>
        </p:txBody>
      </p:sp>
      <p:sp>
        <p:nvSpPr>
          <p:cNvPr id="90" name="object 90"/>
          <p:cNvSpPr/>
          <p:nvPr/>
        </p:nvSpPr>
        <p:spPr>
          <a:xfrm>
            <a:off x="2913163" y="1699652"/>
            <a:ext cx="46355" cy="17780"/>
          </a:xfrm>
          <a:custGeom>
            <a:avLst/>
            <a:gdLst/>
            <a:ahLst/>
            <a:cxnLst/>
            <a:rect l="l" t="t" r="r" b="b"/>
            <a:pathLst>
              <a:path w="46355" h="17780">
                <a:moveTo>
                  <a:pt x="46202" y="0"/>
                </a:moveTo>
                <a:lnTo>
                  <a:pt x="45733" y="2326"/>
                </a:lnTo>
                <a:lnTo>
                  <a:pt x="40469" y="10133"/>
                </a:lnTo>
                <a:lnTo>
                  <a:pt x="32662" y="15397"/>
                </a:lnTo>
                <a:lnTo>
                  <a:pt x="23101" y="17327"/>
                </a:lnTo>
                <a:lnTo>
                  <a:pt x="13540" y="15397"/>
                </a:lnTo>
                <a:lnTo>
                  <a:pt x="5733" y="10133"/>
                </a:lnTo>
                <a:lnTo>
                  <a:pt x="469" y="2326"/>
                </a:lnTo>
                <a:lnTo>
                  <a:pt x="0" y="0"/>
                </a:lnTo>
                <a:lnTo>
                  <a:pt x="46202" y="0"/>
                </a:lnTo>
              </a:path>
            </a:pathLst>
          </a:custGeom>
          <a:ln w="3175">
            <a:solidFill>
              <a:srgbClr val="232323"/>
            </a:solidFill>
          </a:ln>
        </p:spPr>
        <p:txBody>
          <a:bodyPr wrap="square" lIns="0" tIns="0" rIns="0" bIns="0" rtlCol="0"/>
          <a:lstStyle/>
          <a:p>
            <a:endParaRPr/>
          </a:p>
        </p:txBody>
      </p:sp>
      <p:sp>
        <p:nvSpPr>
          <p:cNvPr id="91" name="object 91"/>
          <p:cNvSpPr/>
          <p:nvPr/>
        </p:nvSpPr>
        <p:spPr>
          <a:xfrm>
            <a:off x="2689196" y="4671710"/>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0"/>
                </a:lnTo>
                <a:lnTo>
                  <a:pt x="7193" y="7193"/>
                </a:lnTo>
                <a:lnTo>
                  <a:pt x="15001" y="1929"/>
                </a:lnTo>
                <a:lnTo>
                  <a:pt x="24561" y="0"/>
                </a:lnTo>
                <a:lnTo>
                  <a:pt x="34122" y="1929"/>
                </a:lnTo>
                <a:lnTo>
                  <a:pt x="41929" y="7193"/>
                </a:lnTo>
                <a:lnTo>
                  <a:pt x="47193" y="15000"/>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92" name="object 92"/>
          <p:cNvSpPr/>
          <p:nvPr/>
        </p:nvSpPr>
        <p:spPr>
          <a:xfrm>
            <a:off x="2689196" y="467171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0"/>
                </a:lnTo>
                <a:lnTo>
                  <a:pt x="7193" y="7193"/>
                </a:lnTo>
                <a:lnTo>
                  <a:pt x="15001"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93" name="object 93"/>
          <p:cNvSpPr/>
          <p:nvPr/>
        </p:nvSpPr>
        <p:spPr>
          <a:xfrm>
            <a:off x="5749947" y="614083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94" name="object 94"/>
          <p:cNvSpPr/>
          <p:nvPr/>
        </p:nvSpPr>
        <p:spPr>
          <a:xfrm>
            <a:off x="5749947" y="614083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95" name="object 95"/>
          <p:cNvSpPr/>
          <p:nvPr/>
        </p:nvSpPr>
        <p:spPr>
          <a:xfrm>
            <a:off x="3298800" y="3897792"/>
            <a:ext cx="49530" cy="49530"/>
          </a:xfrm>
          <a:custGeom>
            <a:avLst/>
            <a:gdLst/>
            <a:ahLst/>
            <a:cxnLst/>
            <a:rect l="l" t="t" r="r" b="b"/>
            <a:pathLst>
              <a:path w="49529" h="49529">
                <a:moveTo>
                  <a:pt x="24563" y="49123"/>
                </a:moveTo>
                <a:lnTo>
                  <a:pt x="15002" y="47193"/>
                </a:lnTo>
                <a:lnTo>
                  <a:pt x="7194" y="41929"/>
                </a:lnTo>
                <a:lnTo>
                  <a:pt x="1930" y="34122"/>
                </a:lnTo>
                <a:lnTo>
                  <a:pt x="0" y="24561"/>
                </a:lnTo>
                <a:lnTo>
                  <a:pt x="1930" y="15001"/>
                </a:lnTo>
                <a:lnTo>
                  <a:pt x="7194" y="7194"/>
                </a:lnTo>
                <a:lnTo>
                  <a:pt x="15002" y="1930"/>
                </a:lnTo>
                <a:lnTo>
                  <a:pt x="24563" y="0"/>
                </a:lnTo>
                <a:lnTo>
                  <a:pt x="34123" y="1930"/>
                </a:lnTo>
                <a:lnTo>
                  <a:pt x="41931" y="7194"/>
                </a:lnTo>
                <a:lnTo>
                  <a:pt x="47195" y="15001"/>
                </a:lnTo>
                <a:lnTo>
                  <a:pt x="49125" y="24561"/>
                </a:lnTo>
                <a:lnTo>
                  <a:pt x="47195" y="34122"/>
                </a:lnTo>
                <a:lnTo>
                  <a:pt x="41931" y="41929"/>
                </a:lnTo>
                <a:lnTo>
                  <a:pt x="34123" y="47193"/>
                </a:lnTo>
                <a:lnTo>
                  <a:pt x="24563" y="49123"/>
                </a:lnTo>
                <a:close/>
              </a:path>
            </a:pathLst>
          </a:custGeom>
          <a:solidFill>
            <a:srgbClr val="28B6FD"/>
          </a:solidFill>
        </p:spPr>
        <p:txBody>
          <a:bodyPr wrap="square" lIns="0" tIns="0" rIns="0" bIns="0" rtlCol="0"/>
          <a:lstStyle/>
          <a:p>
            <a:endParaRPr/>
          </a:p>
        </p:txBody>
      </p:sp>
      <p:sp>
        <p:nvSpPr>
          <p:cNvPr id="96" name="object 96"/>
          <p:cNvSpPr/>
          <p:nvPr/>
        </p:nvSpPr>
        <p:spPr>
          <a:xfrm>
            <a:off x="3298799" y="3897792"/>
            <a:ext cx="49530" cy="49530"/>
          </a:xfrm>
          <a:custGeom>
            <a:avLst/>
            <a:gdLst/>
            <a:ahLst/>
            <a:cxnLst/>
            <a:rect l="l" t="t" r="r" b="b"/>
            <a:pathLst>
              <a:path w="49529" h="49529">
                <a:moveTo>
                  <a:pt x="49125" y="24561"/>
                </a:moveTo>
                <a:lnTo>
                  <a:pt x="47195" y="34122"/>
                </a:lnTo>
                <a:lnTo>
                  <a:pt x="41931" y="41929"/>
                </a:lnTo>
                <a:lnTo>
                  <a:pt x="34123" y="47193"/>
                </a:lnTo>
                <a:lnTo>
                  <a:pt x="24563" y="49123"/>
                </a:lnTo>
                <a:lnTo>
                  <a:pt x="15002" y="47193"/>
                </a:lnTo>
                <a:lnTo>
                  <a:pt x="7194" y="41929"/>
                </a:lnTo>
                <a:lnTo>
                  <a:pt x="1930" y="34122"/>
                </a:lnTo>
                <a:lnTo>
                  <a:pt x="0" y="24561"/>
                </a:lnTo>
                <a:lnTo>
                  <a:pt x="1930" y="15001"/>
                </a:lnTo>
                <a:lnTo>
                  <a:pt x="7194" y="7194"/>
                </a:lnTo>
                <a:lnTo>
                  <a:pt x="15002" y="1930"/>
                </a:lnTo>
                <a:lnTo>
                  <a:pt x="24563" y="0"/>
                </a:lnTo>
                <a:lnTo>
                  <a:pt x="34123"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97" name="object 97"/>
          <p:cNvSpPr/>
          <p:nvPr/>
        </p:nvSpPr>
        <p:spPr>
          <a:xfrm>
            <a:off x="6639197" y="527544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98" name="object 98"/>
          <p:cNvSpPr/>
          <p:nvPr/>
        </p:nvSpPr>
        <p:spPr>
          <a:xfrm>
            <a:off x="6639197" y="527544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99" name="object 99"/>
          <p:cNvSpPr/>
          <p:nvPr/>
        </p:nvSpPr>
        <p:spPr>
          <a:xfrm>
            <a:off x="3781386" y="2727751"/>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00" name="object 100"/>
          <p:cNvSpPr/>
          <p:nvPr/>
        </p:nvSpPr>
        <p:spPr>
          <a:xfrm>
            <a:off x="3781386" y="2727751"/>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01" name="object 101"/>
          <p:cNvSpPr/>
          <p:nvPr/>
        </p:nvSpPr>
        <p:spPr>
          <a:xfrm>
            <a:off x="4466481" y="2345503"/>
            <a:ext cx="49530" cy="49530"/>
          </a:xfrm>
          <a:custGeom>
            <a:avLst/>
            <a:gdLst/>
            <a:ahLst/>
            <a:cxnLst/>
            <a:rect l="l" t="t" r="r" b="b"/>
            <a:pathLst>
              <a:path w="49529" h="49530">
                <a:moveTo>
                  <a:pt x="24561" y="49123"/>
                </a:moveTo>
                <a:lnTo>
                  <a:pt x="15000" y="47193"/>
                </a:lnTo>
                <a:lnTo>
                  <a:pt x="7193" y="41929"/>
                </a:lnTo>
                <a:lnTo>
                  <a:pt x="1929" y="34122"/>
                </a:lnTo>
                <a:lnTo>
                  <a:pt x="0" y="24562"/>
                </a:lnTo>
                <a:lnTo>
                  <a:pt x="1929" y="15001"/>
                </a:lnTo>
                <a:lnTo>
                  <a:pt x="7193" y="7194"/>
                </a:lnTo>
                <a:lnTo>
                  <a:pt x="15000" y="1930"/>
                </a:lnTo>
                <a:lnTo>
                  <a:pt x="24561" y="0"/>
                </a:lnTo>
                <a:lnTo>
                  <a:pt x="34122" y="1930"/>
                </a:lnTo>
                <a:lnTo>
                  <a:pt x="41928" y="7194"/>
                </a:lnTo>
                <a:lnTo>
                  <a:pt x="47191" y="15001"/>
                </a:lnTo>
                <a:lnTo>
                  <a:pt x="49121" y="24562"/>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102" name="object 102"/>
          <p:cNvSpPr/>
          <p:nvPr/>
        </p:nvSpPr>
        <p:spPr>
          <a:xfrm>
            <a:off x="4466481" y="2345503"/>
            <a:ext cx="49530" cy="49530"/>
          </a:xfrm>
          <a:custGeom>
            <a:avLst/>
            <a:gdLst/>
            <a:ahLst/>
            <a:cxnLst/>
            <a:rect l="l" t="t" r="r" b="b"/>
            <a:pathLst>
              <a:path w="49529" h="49530">
                <a:moveTo>
                  <a:pt x="49121" y="24562"/>
                </a:moveTo>
                <a:lnTo>
                  <a:pt x="47191" y="34122"/>
                </a:lnTo>
                <a:lnTo>
                  <a:pt x="41928" y="41929"/>
                </a:lnTo>
                <a:lnTo>
                  <a:pt x="34122" y="47193"/>
                </a:lnTo>
                <a:lnTo>
                  <a:pt x="24561" y="49123"/>
                </a:lnTo>
                <a:lnTo>
                  <a:pt x="15000" y="47193"/>
                </a:lnTo>
                <a:lnTo>
                  <a:pt x="7193" y="41929"/>
                </a:lnTo>
                <a:lnTo>
                  <a:pt x="1929" y="34122"/>
                </a:lnTo>
                <a:lnTo>
                  <a:pt x="0" y="24562"/>
                </a:lnTo>
                <a:lnTo>
                  <a:pt x="1929" y="15001"/>
                </a:lnTo>
                <a:lnTo>
                  <a:pt x="7193" y="7194"/>
                </a:lnTo>
                <a:lnTo>
                  <a:pt x="15000" y="1930"/>
                </a:lnTo>
                <a:lnTo>
                  <a:pt x="24561" y="0"/>
                </a:lnTo>
                <a:lnTo>
                  <a:pt x="34122" y="1930"/>
                </a:lnTo>
                <a:lnTo>
                  <a:pt x="41928" y="7194"/>
                </a:lnTo>
                <a:lnTo>
                  <a:pt x="47191" y="15001"/>
                </a:lnTo>
                <a:lnTo>
                  <a:pt x="49121" y="24562"/>
                </a:lnTo>
                <a:close/>
              </a:path>
            </a:pathLst>
          </a:custGeom>
          <a:ln w="3175">
            <a:solidFill>
              <a:srgbClr val="232323"/>
            </a:solidFill>
          </a:ln>
        </p:spPr>
        <p:txBody>
          <a:bodyPr wrap="square" lIns="0" tIns="0" rIns="0" bIns="0" rtlCol="0"/>
          <a:lstStyle/>
          <a:p>
            <a:endParaRPr/>
          </a:p>
        </p:txBody>
      </p:sp>
      <p:sp>
        <p:nvSpPr>
          <p:cNvPr id="103" name="object 103"/>
          <p:cNvSpPr/>
          <p:nvPr/>
        </p:nvSpPr>
        <p:spPr>
          <a:xfrm>
            <a:off x="1735603" y="4770484"/>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04" name="object 104"/>
          <p:cNvSpPr/>
          <p:nvPr/>
        </p:nvSpPr>
        <p:spPr>
          <a:xfrm>
            <a:off x="1735603" y="477048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05" name="object 105"/>
          <p:cNvSpPr/>
          <p:nvPr/>
        </p:nvSpPr>
        <p:spPr>
          <a:xfrm>
            <a:off x="2964580" y="5132856"/>
            <a:ext cx="49530" cy="49530"/>
          </a:xfrm>
          <a:custGeom>
            <a:avLst/>
            <a:gdLst/>
            <a:ahLst/>
            <a:cxnLst/>
            <a:rect l="l" t="t" r="r" b="b"/>
            <a:pathLst>
              <a:path w="49530" h="49529">
                <a:moveTo>
                  <a:pt x="24560" y="49123"/>
                </a:move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lnTo>
                  <a:pt x="47194" y="34122"/>
                </a:lnTo>
                <a:lnTo>
                  <a:pt x="41929" y="41929"/>
                </a:lnTo>
                <a:lnTo>
                  <a:pt x="34121" y="47193"/>
                </a:lnTo>
                <a:lnTo>
                  <a:pt x="24560" y="49123"/>
                </a:lnTo>
                <a:close/>
              </a:path>
            </a:pathLst>
          </a:custGeom>
          <a:solidFill>
            <a:srgbClr val="28B6FD"/>
          </a:solidFill>
        </p:spPr>
        <p:txBody>
          <a:bodyPr wrap="square" lIns="0" tIns="0" rIns="0" bIns="0" rtlCol="0"/>
          <a:lstStyle/>
          <a:p>
            <a:endParaRPr/>
          </a:p>
        </p:txBody>
      </p:sp>
      <p:sp>
        <p:nvSpPr>
          <p:cNvPr id="106" name="object 106"/>
          <p:cNvSpPr/>
          <p:nvPr/>
        </p:nvSpPr>
        <p:spPr>
          <a:xfrm>
            <a:off x="2964579" y="5132856"/>
            <a:ext cx="49530" cy="49530"/>
          </a:xfrm>
          <a:custGeom>
            <a:avLst/>
            <a:gdLst/>
            <a:ahLst/>
            <a:cxnLst/>
            <a:rect l="l" t="t" r="r" b="b"/>
            <a:pathLst>
              <a:path w="49530" h="49529">
                <a:moveTo>
                  <a:pt x="49124" y="24561"/>
                </a:moveTo>
                <a:lnTo>
                  <a:pt x="47194" y="34122"/>
                </a:lnTo>
                <a:lnTo>
                  <a:pt x="41929" y="41929"/>
                </a:lnTo>
                <a:lnTo>
                  <a:pt x="34121" y="47193"/>
                </a:lnTo>
                <a:lnTo>
                  <a:pt x="24560" y="49123"/>
                </a:ln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close/>
              </a:path>
            </a:pathLst>
          </a:custGeom>
          <a:ln w="3175">
            <a:solidFill>
              <a:srgbClr val="232323"/>
            </a:solidFill>
          </a:ln>
        </p:spPr>
        <p:txBody>
          <a:bodyPr wrap="square" lIns="0" tIns="0" rIns="0" bIns="0" rtlCol="0"/>
          <a:lstStyle/>
          <a:p>
            <a:endParaRPr/>
          </a:p>
        </p:txBody>
      </p:sp>
      <p:sp>
        <p:nvSpPr>
          <p:cNvPr id="107" name="object 107"/>
          <p:cNvSpPr/>
          <p:nvPr/>
        </p:nvSpPr>
        <p:spPr>
          <a:xfrm>
            <a:off x="3105613" y="640732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08" name="object 108"/>
          <p:cNvSpPr/>
          <p:nvPr/>
        </p:nvSpPr>
        <p:spPr>
          <a:xfrm>
            <a:off x="3105613" y="640732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09" name="object 109"/>
          <p:cNvSpPr/>
          <p:nvPr/>
        </p:nvSpPr>
        <p:spPr>
          <a:xfrm>
            <a:off x="3948330" y="1968200"/>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110" name="object 110"/>
          <p:cNvSpPr/>
          <p:nvPr/>
        </p:nvSpPr>
        <p:spPr>
          <a:xfrm>
            <a:off x="3948330" y="1968200"/>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11" name="object 111"/>
          <p:cNvSpPr/>
          <p:nvPr/>
        </p:nvSpPr>
        <p:spPr>
          <a:xfrm>
            <a:off x="6485587" y="394420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112" name="object 112"/>
          <p:cNvSpPr/>
          <p:nvPr/>
        </p:nvSpPr>
        <p:spPr>
          <a:xfrm>
            <a:off x="6485587" y="394420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113" name="object 113"/>
          <p:cNvSpPr/>
          <p:nvPr/>
        </p:nvSpPr>
        <p:spPr>
          <a:xfrm>
            <a:off x="6489758" y="656273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14" name="object 114"/>
          <p:cNvSpPr/>
          <p:nvPr/>
        </p:nvSpPr>
        <p:spPr>
          <a:xfrm>
            <a:off x="6489758" y="656273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15" name="object 115"/>
          <p:cNvSpPr/>
          <p:nvPr/>
        </p:nvSpPr>
        <p:spPr>
          <a:xfrm>
            <a:off x="3853505" y="2561622"/>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16" name="object 116"/>
          <p:cNvSpPr/>
          <p:nvPr/>
        </p:nvSpPr>
        <p:spPr>
          <a:xfrm>
            <a:off x="3853505" y="2561622"/>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17" name="object 117"/>
          <p:cNvSpPr/>
          <p:nvPr/>
        </p:nvSpPr>
        <p:spPr>
          <a:xfrm>
            <a:off x="2120922" y="2537592"/>
            <a:ext cx="49530" cy="49530"/>
          </a:xfrm>
          <a:custGeom>
            <a:avLst/>
            <a:gdLst/>
            <a:ahLst/>
            <a:cxnLst/>
            <a:rect l="l" t="t" r="r" b="b"/>
            <a:pathLst>
              <a:path w="49530" h="49530">
                <a:moveTo>
                  <a:pt x="24561" y="49123"/>
                </a:move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18" name="object 118"/>
          <p:cNvSpPr/>
          <p:nvPr/>
        </p:nvSpPr>
        <p:spPr>
          <a:xfrm>
            <a:off x="2120922" y="2537592"/>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19" name="object 119"/>
          <p:cNvSpPr/>
          <p:nvPr/>
        </p:nvSpPr>
        <p:spPr>
          <a:xfrm>
            <a:off x="6051796" y="679914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20" name="object 120"/>
          <p:cNvSpPr/>
          <p:nvPr/>
        </p:nvSpPr>
        <p:spPr>
          <a:xfrm>
            <a:off x="6051796" y="6799143"/>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21" name="object 121"/>
          <p:cNvSpPr/>
          <p:nvPr/>
        </p:nvSpPr>
        <p:spPr>
          <a:xfrm>
            <a:off x="2064545" y="2320951"/>
            <a:ext cx="49530" cy="49530"/>
          </a:xfrm>
          <a:custGeom>
            <a:avLst/>
            <a:gdLst/>
            <a:ahLst/>
            <a:cxnLst/>
            <a:rect l="l" t="t" r="r" b="b"/>
            <a:pathLst>
              <a:path w="49530" h="49530">
                <a:moveTo>
                  <a:pt x="24562" y="49123"/>
                </a:move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122" name="object 122"/>
          <p:cNvSpPr/>
          <p:nvPr/>
        </p:nvSpPr>
        <p:spPr>
          <a:xfrm>
            <a:off x="2064545" y="2320951"/>
            <a:ext cx="49530" cy="49530"/>
          </a:xfrm>
          <a:custGeom>
            <a:avLst/>
            <a:gdLst/>
            <a:ahLst/>
            <a:cxnLst/>
            <a:rect l="l" t="t" r="r" b="b"/>
            <a:pathLst>
              <a:path w="49530" h="49530">
                <a:moveTo>
                  <a:pt x="49123" y="24562"/>
                </a:moveTo>
                <a:lnTo>
                  <a:pt x="47193" y="34122"/>
                </a:lnTo>
                <a:lnTo>
                  <a:pt x="41929" y="41929"/>
                </a:lnTo>
                <a:lnTo>
                  <a:pt x="34122" y="47193"/>
                </a:lnTo>
                <a:lnTo>
                  <a:pt x="24562" y="49123"/>
                </a:ln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23" name="object 123"/>
          <p:cNvSpPr/>
          <p:nvPr/>
        </p:nvSpPr>
        <p:spPr>
          <a:xfrm>
            <a:off x="5659889" y="64798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24" name="object 124"/>
          <p:cNvSpPr/>
          <p:nvPr/>
        </p:nvSpPr>
        <p:spPr>
          <a:xfrm>
            <a:off x="5659889" y="647984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25" name="object 125"/>
          <p:cNvSpPr/>
          <p:nvPr/>
        </p:nvSpPr>
        <p:spPr>
          <a:xfrm>
            <a:off x="5985149" y="2628702"/>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26" name="object 126"/>
          <p:cNvSpPr/>
          <p:nvPr/>
        </p:nvSpPr>
        <p:spPr>
          <a:xfrm>
            <a:off x="5985149" y="2628702"/>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27" name="object 127"/>
          <p:cNvSpPr/>
          <p:nvPr/>
        </p:nvSpPr>
        <p:spPr>
          <a:xfrm>
            <a:off x="3097623" y="4911822"/>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1" y="1930"/>
                </a:lnTo>
                <a:lnTo>
                  <a:pt x="41928" y="7194"/>
                </a:lnTo>
                <a:lnTo>
                  <a:pt x="47193" y="15001"/>
                </a:lnTo>
                <a:lnTo>
                  <a:pt x="49123" y="24561"/>
                </a:lnTo>
                <a:lnTo>
                  <a:pt x="47193" y="34122"/>
                </a:lnTo>
                <a:lnTo>
                  <a:pt x="41928" y="41929"/>
                </a:lnTo>
                <a:lnTo>
                  <a:pt x="34121" y="47193"/>
                </a:lnTo>
                <a:lnTo>
                  <a:pt x="24561" y="49123"/>
                </a:lnTo>
                <a:close/>
              </a:path>
            </a:pathLst>
          </a:custGeom>
          <a:solidFill>
            <a:srgbClr val="28B6FD"/>
          </a:solidFill>
        </p:spPr>
        <p:txBody>
          <a:bodyPr wrap="square" lIns="0" tIns="0" rIns="0" bIns="0" rtlCol="0"/>
          <a:lstStyle/>
          <a:p>
            <a:endParaRPr/>
          </a:p>
        </p:txBody>
      </p:sp>
      <p:sp>
        <p:nvSpPr>
          <p:cNvPr id="128" name="object 128"/>
          <p:cNvSpPr/>
          <p:nvPr/>
        </p:nvSpPr>
        <p:spPr>
          <a:xfrm>
            <a:off x="3097623" y="4911822"/>
            <a:ext cx="49530" cy="49530"/>
          </a:xfrm>
          <a:custGeom>
            <a:avLst/>
            <a:gdLst/>
            <a:ahLst/>
            <a:cxnLst/>
            <a:rect l="l" t="t" r="r" b="b"/>
            <a:pathLst>
              <a:path w="49530" h="49529">
                <a:moveTo>
                  <a:pt x="49123" y="24561"/>
                </a:moveTo>
                <a:lnTo>
                  <a:pt x="47193" y="34122"/>
                </a:lnTo>
                <a:lnTo>
                  <a:pt x="41928" y="41929"/>
                </a:lnTo>
                <a:lnTo>
                  <a:pt x="34121"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1" y="1930"/>
                </a:lnTo>
                <a:lnTo>
                  <a:pt x="41928"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29" name="object 129"/>
          <p:cNvSpPr/>
          <p:nvPr/>
        </p:nvSpPr>
        <p:spPr>
          <a:xfrm>
            <a:off x="2075451" y="4088194"/>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30" name="object 130"/>
          <p:cNvSpPr/>
          <p:nvPr/>
        </p:nvSpPr>
        <p:spPr>
          <a:xfrm>
            <a:off x="2075451" y="408819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31" name="object 131"/>
          <p:cNvSpPr/>
          <p:nvPr/>
        </p:nvSpPr>
        <p:spPr>
          <a:xfrm>
            <a:off x="3392513" y="2719419"/>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32" name="object 132"/>
          <p:cNvSpPr/>
          <p:nvPr/>
        </p:nvSpPr>
        <p:spPr>
          <a:xfrm>
            <a:off x="3392513" y="2719419"/>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33" name="object 133"/>
          <p:cNvSpPr/>
          <p:nvPr/>
        </p:nvSpPr>
        <p:spPr>
          <a:xfrm>
            <a:off x="3209906" y="3387772"/>
            <a:ext cx="49530" cy="49530"/>
          </a:xfrm>
          <a:custGeom>
            <a:avLst/>
            <a:gdLst/>
            <a:ahLst/>
            <a:cxnLst/>
            <a:rect l="l" t="t" r="r" b="b"/>
            <a:pathLst>
              <a:path w="49529" h="49529">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34" name="object 134"/>
          <p:cNvSpPr/>
          <p:nvPr/>
        </p:nvSpPr>
        <p:spPr>
          <a:xfrm>
            <a:off x="3209906" y="3387772"/>
            <a:ext cx="49530" cy="49530"/>
          </a:xfrm>
          <a:custGeom>
            <a:avLst/>
            <a:gdLst/>
            <a:ahLst/>
            <a:cxnLst/>
            <a:rect l="l" t="t" r="r" b="b"/>
            <a:pathLst>
              <a:path w="49529"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35" name="object 135"/>
          <p:cNvSpPr/>
          <p:nvPr/>
        </p:nvSpPr>
        <p:spPr>
          <a:xfrm>
            <a:off x="2073791" y="3927775"/>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36" name="object 136"/>
          <p:cNvSpPr/>
          <p:nvPr/>
        </p:nvSpPr>
        <p:spPr>
          <a:xfrm>
            <a:off x="2073791" y="3927775"/>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37" name="object 137"/>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138" name="object 138"/>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39" name="object 139"/>
          <p:cNvSpPr/>
          <p:nvPr/>
        </p:nvSpPr>
        <p:spPr>
          <a:xfrm>
            <a:off x="7505704" y="50791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140" name="object 140"/>
          <p:cNvSpPr/>
          <p:nvPr/>
        </p:nvSpPr>
        <p:spPr>
          <a:xfrm>
            <a:off x="7505704" y="5079141"/>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41" name="object 141"/>
          <p:cNvSpPr/>
          <p:nvPr/>
        </p:nvSpPr>
        <p:spPr>
          <a:xfrm>
            <a:off x="4503234" y="208839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42" name="object 142"/>
          <p:cNvSpPr/>
          <p:nvPr/>
        </p:nvSpPr>
        <p:spPr>
          <a:xfrm>
            <a:off x="4503234" y="208839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43" name="object 143"/>
          <p:cNvSpPr/>
          <p:nvPr/>
        </p:nvSpPr>
        <p:spPr>
          <a:xfrm>
            <a:off x="4171751" y="2400366"/>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44" name="object 144"/>
          <p:cNvSpPr/>
          <p:nvPr/>
        </p:nvSpPr>
        <p:spPr>
          <a:xfrm>
            <a:off x="4171751" y="2400366"/>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45" name="object 145"/>
          <p:cNvSpPr/>
          <p:nvPr/>
        </p:nvSpPr>
        <p:spPr>
          <a:xfrm>
            <a:off x="1912039" y="4702003"/>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46" name="object 146"/>
          <p:cNvSpPr/>
          <p:nvPr/>
        </p:nvSpPr>
        <p:spPr>
          <a:xfrm>
            <a:off x="1912039" y="4702003"/>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47" name="object 147"/>
          <p:cNvSpPr/>
          <p:nvPr/>
        </p:nvSpPr>
        <p:spPr>
          <a:xfrm>
            <a:off x="8125172" y="651173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48" name="object 148"/>
          <p:cNvSpPr/>
          <p:nvPr/>
        </p:nvSpPr>
        <p:spPr>
          <a:xfrm>
            <a:off x="8125172" y="651173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49" name="object 149"/>
          <p:cNvSpPr/>
          <p:nvPr/>
        </p:nvSpPr>
        <p:spPr>
          <a:xfrm>
            <a:off x="4738615" y="2488358"/>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50" name="object 150"/>
          <p:cNvSpPr/>
          <p:nvPr/>
        </p:nvSpPr>
        <p:spPr>
          <a:xfrm>
            <a:off x="4738615" y="2488358"/>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51" name="object 151"/>
          <p:cNvSpPr/>
          <p:nvPr/>
        </p:nvSpPr>
        <p:spPr>
          <a:xfrm>
            <a:off x="2585380" y="4386480"/>
            <a:ext cx="49530" cy="49530"/>
          </a:xfrm>
          <a:custGeom>
            <a:avLst/>
            <a:gdLst/>
            <a:ahLst/>
            <a:cxnLst/>
            <a:rect l="l" t="t" r="r" b="b"/>
            <a:pathLst>
              <a:path w="49530" h="49529">
                <a:moveTo>
                  <a:pt x="24561" y="49123"/>
                </a:moveTo>
                <a:lnTo>
                  <a:pt x="15001" y="47193"/>
                </a:lnTo>
                <a:lnTo>
                  <a:pt x="7193" y="41930"/>
                </a:lnTo>
                <a:lnTo>
                  <a:pt x="1930" y="34123"/>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152" name="object 152"/>
          <p:cNvSpPr/>
          <p:nvPr/>
        </p:nvSpPr>
        <p:spPr>
          <a:xfrm>
            <a:off x="2585380" y="4386479"/>
            <a:ext cx="49530" cy="49530"/>
          </a:xfrm>
          <a:custGeom>
            <a:avLst/>
            <a:gdLst/>
            <a:ahLst/>
            <a:cxnLst/>
            <a:rect l="l" t="t" r="r" b="b"/>
            <a:pathLst>
              <a:path w="49530" h="49529">
                <a:moveTo>
                  <a:pt x="49123" y="24561"/>
                </a:moveTo>
                <a:lnTo>
                  <a:pt x="47193" y="34123"/>
                </a:lnTo>
                <a:lnTo>
                  <a:pt x="41929" y="41930"/>
                </a:lnTo>
                <a:lnTo>
                  <a:pt x="34122" y="47193"/>
                </a:lnTo>
                <a:lnTo>
                  <a:pt x="24561" y="49123"/>
                </a:lnTo>
                <a:lnTo>
                  <a:pt x="15001" y="47193"/>
                </a:lnTo>
                <a:lnTo>
                  <a:pt x="7193" y="41930"/>
                </a:lnTo>
                <a:lnTo>
                  <a:pt x="1930" y="34123"/>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53" name="object 153"/>
          <p:cNvSpPr/>
          <p:nvPr/>
        </p:nvSpPr>
        <p:spPr>
          <a:xfrm>
            <a:off x="6640657" y="468555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54" name="object 154"/>
          <p:cNvSpPr/>
          <p:nvPr/>
        </p:nvSpPr>
        <p:spPr>
          <a:xfrm>
            <a:off x="6640656" y="468555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55" name="object 155"/>
          <p:cNvSpPr/>
          <p:nvPr/>
        </p:nvSpPr>
        <p:spPr>
          <a:xfrm>
            <a:off x="5959735" y="3280619"/>
            <a:ext cx="49530" cy="49530"/>
          </a:xfrm>
          <a:custGeom>
            <a:avLst/>
            <a:gdLst/>
            <a:ahLst/>
            <a:cxnLst/>
            <a:rect l="l" t="t" r="r" b="b"/>
            <a:pathLst>
              <a:path w="49529" h="49529">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56" name="object 156"/>
          <p:cNvSpPr/>
          <p:nvPr/>
        </p:nvSpPr>
        <p:spPr>
          <a:xfrm>
            <a:off x="5959735" y="3280619"/>
            <a:ext cx="49530" cy="49530"/>
          </a:xfrm>
          <a:custGeom>
            <a:avLst/>
            <a:gdLst/>
            <a:ahLst/>
            <a:cxnLst/>
            <a:rect l="l" t="t" r="r" b="b"/>
            <a:pathLst>
              <a:path w="49529"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57" name="object 157"/>
          <p:cNvSpPr/>
          <p:nvPr/>
        </p:nvSpPr>
        <p:spPr>
          <a:xfrm>
            <a:off x="4231651" y="2241766"/>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58" name="object 158"/>
          <p:cNvSpPr/>
          <p:nvPr/>
        </p:nvSpPr>
        <p:spPr>
          <a:xfrm>
            <a:off x="4231651" y="2241766"/>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59" name="object 159"/>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160" name="object 160"/>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61" name="object 161"/>
          <p:cNvSpPr/>
          <p:nvPr/>
        </p:nvSpPr>
        <p:spPr>
          <a:xfrm>
            <a:off x="2052659" y="2123592"/>
            <a:ext cx="49530" cy="49530"/>
          </a:xfrm>
          <a:custGeom>
            <a:avLst/>
            <a:gdLst/>
            <a:ahLst/>
            <a:cxnLst/>
            <a:rect l="l" t="t" r="r" b="b"/>
            <a:pathLst>
              <a:path w="49530" h="49530">
                <a:moveTo>
                  <a:pt x="24561" y="49124"/>
                </a:move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162" name="object 162"/>
          <p:cNvSpPr/>
          <p:nvPr/>
        </p:nvSpPr>
        <p:spPr>
          <a:xfrm>
            <a:off x="2052659" y="2123592"/>
            <a:ext cx="49530" cy="49530"/>
          </a:xfrm>
          <a:custGeom>
            <a:avLst/>
            <a:gdLst/>
            <a:ahLst/>
            <a:cxnLst/>
            <a:rect l="l" t="t" r="r" b="b"/>
            <a:pathLst>
              <a:path w="49530" h="49530">
                <a:moveTo>
                  <a:pt x="49123" y="24562"/>
                </a:moveTo>
                <a:lnTo>
                  <a:pt x="47193" y="34122"/>
                </a:lnTo>
                <a:lnTo>
                  <a:pt x="41929" y="41930"/>
                </a:lnTo>
                <a:lnTo>
                  <a:pt x="34122" y="47193"/>
                </a:lnTo>
                <a:lnTo>
                  <a:pt x="24561" y="49124"/>
                </a:ln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63" name="object 163"/>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164" name="object 164"/>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65" name="object 165"/>
          <p:cNvSpPr/>
          <p:nvPr/>
        </p:nvSpPr>
        <p:spPr>
          <a:xfrm>
            <a:off x="2661668" y="2717108"/>
            <a:ext cx="49530" cy="49530"/>
          </a:xfrm>
          <a:custGeom>
            <a:avLst/>
            <a:gdLst/>
            <a:ahLst/>
            <a:cxnLst/>
            <a:rect l="l" t="t" r="r" b="b"/>
            <a:pathLst>
              <a:path w="49530" h="49530">
                <a:moveTo>
                  <a:pt x="24561" y="49123"/>
                </a:move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66" name="object 166"/>
          <p:cNvSpPr/>
          <p:nvPr/>
        </p:nvSpPr>
        <p:spPr>
          <a:xfrm>
            <a:off x="2661668" y="2717108"/>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67" name="object 167"/>
          <p:cNvSpPr/>
          <p:nvPr/>
        </p:nvSpPr>
        <p:spPr>
          <a:xfrm>
            <a:off x="3069662" y="171312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68" name="object 168"/>
          <p:cNvSpPr/>
          <p:nvPr/>
        </p:nvSpPr>
        <p:spPr>
          <a:xfrm>
            <a:off x="3069662" y="171312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69" name="object 169"/>
          <p:cNvSpPr/>
          <p:nvPr/>
        </p:nvSpPr>
        <p:spPr>
          <a:xfrm>
            <a:off x="2467137" y="4849250"/>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70" name="object 170"/>
          <p:cNvSpPr/>
          <p:nvPr/>
        </p:nvSpPr>
        <p:spPr>
          <a:xfrm>
            <a:off x="2467137" y="484925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71" name="object 171"/>
          <p:cNvSpPr/>
          <p:nvPr/>
        </p:nvSpPr>
        <p:spPr>
          <a:xfrm>
            <a:off x="3069662" y="171312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72" name="object 172"/>
          <p:cNvSpPr/>
          <p:nvPr/>
        </p:nvSpPr>
        <p:spPr>
          <a:xfrm>
            <a:off x="3069662" y="171312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73" name="object 173"/>
          <p:cNvSpPr/>
          <p:nvPr/>
        </p:nvSpPr>
        <p:spPr>
          <a:xfrm>
            <a:off x="6996478" y="508426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74" name="object 174"/>
          <p:cNvSpPr/>
          <p:nvPr/>
        </p:nvSpPr>
        <p:spPr>
          <a:xfrm>
            <a:off x="6996478" y="508426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75" name="object 175"/>
          <p:cNvSpPr/>
          <p:nvPr/>
        </p:nvSpPr>
        <p:spPr>
          <a:xfrm>
            <a:off x="7909717" y="4885047"/>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lnTo>
                  <a:pt x="47193" y="34122"/>
                </a:lnTo>
                <a:lnTo>
                  <a:pt x="41929" y="41929"/>
                </a:lnTo>
                <a:lnTo>
                  <a:pt x="34123" y="47193"/>
                </a:lnTo>
                <a:lnTo>
                  <a:pt x="24563" y="49123"/>
                </a:lnTo>
                <a:close/>
              </a:path>
            </a:pathLst>
          </a:custGeom>
          <a:solidFill>
            <a:srgbClr val="28B6FD"/>
          </a:solidFill>
        </p:spPr>
        <p:txBody>
          <a:bodyPr wrap="square" lIns="0" tIns="0" rIns="0" bIns="0" rtlCol="0"/>
          <a:lstStyle/>
          <a:p>
            <a:endParaRPr/>
          </a:p>
        </p:txBody>
      </p:sp>
      <p:sp>
        <p:nvSpPr>
          <p:cNvPr id="176" name="object 176"/>
          <p:cNvSpPr/>
          <p:nvPr/>
        </p:nvSpPr>
        <p:spPr>
          <a:xfrm>
            <a:off x="7909717" y="4885047"/>
            <a:ext cx="49530" cy="49530"/>
          </a:xfrm>
          <a:custGeom>
            <a:avLst/>
            <a:gdLst/>
            <a:ahLst/>
            <a:cxnLst/>
            <a:rect l="l" t="t" r="r" b="b"/>
            <a:pathLst>
              <a:path w="49529" h="49529">
                <a:moveTo>
                  <a:pt x="49123" y="24561"/>
                </a:moveTo>
                <a:lnTo>
                  <a:pt x="47193" y="34122"/>
                </a:lnTo>
                <a:lnTo>
                  <a:pt x="41929" y="41929"/>
                </a:lnTo>
                <a:lnTo>
                  <a:pt x="34123"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77" name="object 177"/>
          <p:cNvSpPr/>
          <p:nvPr/>
        </p:nvSpPr>
        <p:spPr>
          <a:xfrm>
            <a:off x="4824077" y="2423303"/>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30" y="7193"/>
                </a:lnTo>
                <a:lnTo>
                  <a:pt x="47195" y="15001"/>
                </a:lnTo>
                <a:lnTo>
                  <a:pt x="49125" y="24561"/>
                </a:lnTo>
                <a:lnTo>
                  <a:pt x="47195" y="34122"/>
                </a:lnTo>
                <a:lnTo>
                  <a:pt x="41930" y="41929"/>
                </a:lnTo>
                <a:lnTo>
                  <a:pt x="34122" y="47193"/>
                </a:lnTo>
                <a:lnTo>
                  <a:pt x="24561" y="49123"/>
                </a:lnTo>
                <a:close/>
              </a:path>
            </a:pathLst>
          </a:custGeom>
          <a:solidFill>
            <a:srgbClr val="28B6FD"/>
          </a:solidFill>
        </p:spPr>
        <p:txBody>
          <a:bodyPr wrap="square" lIns="0" tIns="0" rIns="0" bIns="0" rtlCol="0"/>
          <a:lstStyle/>
          <a:p>
            <a:endParaRPr/>
          </a:p>
        </p:txBody>
      </p:sp>
      <p:sp>
        <p:nvSpPr>
          <p:cNvPr id="178" name="object 178"/>
          <p:cNvSpPr/>
          <p:nvPr/>
        </p:nvSpPr>
        <p:spPr>
          <a:xfrm>
            <a:off x="4824077" y="2423303"/>
            <a:ext cx="49530" cy="49530"/>
          </a:xfrm>
          <a:custGeom>
            <a:avLst/>
            <a:gdLst/>
            <a:ahLst/>
            <a:cxnLst/>
            <a:rect l="l" t="t" r="r" b="b"/>
            <a:pathLst>
              <a:path w="49529" h="49530">
                <a:moveTo>
                  <a:pt x="49125" y="24561"/>
                </a:moveTo>
                <a:lnTo>
                  <a:pt x="47195" y="34122"/>
                </a:lnTo>
                <a:lnTo>
                  <a:pt x="41930"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30" y="7193"/>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179" name="object 179"/>
          <p:cNvSpPr/>
          <p:nvPr/>
        </p:nvSpPr>
        <p:spPr>
          <a:xfrm>
            <a:off x="5707480" y="6807573"/>
            <a:ext cx="49530" cy="49530"/>
          </a:xfrm>
          <a:custGeom>
            <a:avLst/>
            <a:gdLst/>
            <a:ahLst/>
            <a:cxnLst/>
            <a:rect l="l" t="t" r="r" b="b"/>
            <a:pathLst>
              <a:path w="49529" h="49529">
                <a:moveTo>
                  <a:pt x="24563" y="49123"/>
                </a:move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180" name="object 180"/>
          <p:cNvSpPr/>
          <p:nvPr/>
        </p:nvSpPr>
        <p:spPr>
          <a:xfrm>
            <a:off x="5707480" y="6807573"/>
            <a:ext cx="49530" cy="49530"/>
          </a:xfrm>
          <a:custGeom>
            <a:avLst/>
            <a:gdLst/>
            <a:ahLst/>
            <a:cxnLst/>
            <a:rect l="l" t="t" r="r" b="b"/>
            <a:pathLst>
              <a:path w="49529" h="49529">
                <a:moveTo>
                  <a:pt x="49125" y="24561"/>
                </a:moveTo>
                <a:lnTo>
                  <a:pt x="47195" y="34122"/>
                </a:lnTo>
                <a:lnTo>
                  <a:pt x="41931" y="41929"/>
                </a:lnTo>
                <a:lnTo>
                  <a:pt x="34124" y="47193"/>
                </a:lnTo>
                <a:lnTo>
                  <a:pt x="24563" y="49123"/>
                </a:ln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181" name="object 181"/>
          <p:cNvSpPr/>
          <p:nvPr/>
        </p:nvSpPr>
        <p:spPr>
          <a:xfrm>
            <a:off x="6693590" y="456655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82" name="object 182"/>
          <p:cNvSpPr/>
          <p:nvPr/>
        </p:nvSpPr>
        <p:spPr>
          <a:xfrm>
            <a:off x="6693590" y="45665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83" name="object 183"/>
          <p:cNvSpPr/>
          <p:nvPr/>
        </p:nvSpPr>
        <p:spPr>
          <a:xfrm>
            <a:off x="7834339" y="522145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84" name="object 184"/>
          <p:cNvSpPr/>
          <p:nvPr/>
        </p:nvSpPr>
        <p:spPr>
          <a:xfrm>
            <a:off x="7834339" y="522145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85" name="object 185"/>
          <p:cNvSpPr/>
          <p:nvPr/>
        </p:nvSpPr>
        <p:spPr>
          <a:xfrm>
            <a:off x="3251391" y="455235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86" name="object 186"/>
          <p:cNvSpPr/>
          <p:nvPr/>
        </p:nvSpPr>
        <p:spPr>
          <a:xfrm>
            <a:off x="3251391" y="455235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87" name="object 187"/>
          <p:cNvSpPr/>
          <p:nvPr/>
        </p:nvSpPr>
        <p:spPr>
          <a:xfrm>
            <a:off x="7376669" y="4722566"/>
            <a:ext cx="49530" cy="49530"/>
          </a:xfrm>
          <a:custGeom>
            <a:avLst/>
            <a:gdLst/>
            <a:ahLst/>
            <a:cxnLst/>
            <a:rect l="l" t="t" r="r" b="b"/>
            <a:pathLst>
              <a:path w="49529" h="49529">
                <a:moveTo>
                  <a:pt x="24561" y="49123"/>
                </a:moveTo>
                <a:lnTo>
                  <a:pt x="15001" y="47193"/>
                </a:lnTo>
                <a:lnTo>
                  <a:pt x="7194" y="41929"/>
                </a:lnTo>
                <a:lnTo>
                  <a:pt x="1930" y="34121"/>
                </a:lnTo>
                <a:lnTo>
                  <a:pt x="0" y="24559"/>
                </a:lnTo>
                <a:lnTo>
                  <a:pt x="1930" y="15000"/>
                </a:lnTo>
                <a:lnTo>
                  <a:pt x="7194" y="7193"/>
                </a:lnTo>
                <a:lnTo>
                  <a:pt x="15001" y="1930"/>
                </a:lnTo>
                <a:lnTo>
                  <a:pt x="24561" y="0"/>
                </a:lnTo>
                <a:lnTo>
                  <a:pt x="34122" y="1930"/>
                </a:lnTo>
                <a:lnTo>
                  <a:pt x="41929" y="7193"/>
                </a:lnTo>
                <a:lnTo>
                  <a:pt x="47193" y="15000"/>
                </a:lnTo>
                <a:lnTo>
                  <a:pt x="49123" y="24559"/>
                </a:lnTo>
                <a:lnTo>
                  <a:pt x="47193" y="34121"/>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88" name="object 188"/>
          <p:cNvSpPr/>
          <p:nvPr/>
        </p:nvSpPr>
        <p:spPr>
          <a:xfrm>
            <a:off x="7376669" y="4722566"/>
            <a:ext cx="49530" cy="49530"/>
          </a:xfrm>
          <a:custGeom>
            <a:avLst/>
            <a:gdLst/>
            <a:ahLst/>
            <a:cxnLst/>
            <a:rect l="l" t="t" r="r" b="b"/>
            <a:pathLst>
              <a:path w="49529" h="49529">
                <a:moveTo>
                  <a:pt x="49123" y="24559"/>
                </a:moveTo>
                <a:lnTo>
                  <a:pt x="47193" y="34121"/>
                </a:lnTo>
                <a:lnTo>
                  <a:pt x="41929" y="41929"/>
                </a:lnTo>
                <a:lnTo>
                  <a:pt x="34122" y="47193"/>
                </a:lnTo>
                <a:lnTo>
                  <a:pt x="24561" y="49123"/>
                </a:lnTo>
                <a:lnTo>
                  <a:pt x="15001" y="47193"/>
                </a:lnTo>
                <a:lnTo>
                  <a:pt x="7194" y="41929"/>
                </a:lnTo>
                <a:lnTo>
                  <a:pt x="1930" y="34121"/>
                </a:lnTo>
                <a:lnTo>
                  <a:pt x="0" y="24559"/>
                </a:lnTo>
                <a:lnTo>
                  <a:pt x="1930" y="15000"/>
                </a:lnTo>
                <a:lnTo>
                  <a:pt x="7194" y="7193"/>
                </a:lnTo>
                <a:lnTo>
                  <a:pt x="15001" y="1930"/>
                </a:lnTo>
                <a:lnTo>
                  <a:pt x="24561" y="0"/>
                </a:lnTo>
                <a:lnTo>
                  <a:pt x="34122" y="1930"/>
                </a:lnTo>
                <a:lnTo>
                  <a:pt x="41929" y="7193"/>
                </a:lnTo>
                <a:lnTo>
                  <a:pt x="47193" y="15000"/>
                </a:lnTo>
                <a:lnTo>
                  <a:pt x="49123" y="24559"/>
                </a:lnTo>
                <a:close/>
              </a:path>
            </a:pathLst>
          </a:custGeom>
          <a:ln w="3175">
            <a:solidFill>
              <a:srgbClr val="232323"/>
            </a:solidFill>
          </a:ln>
        </p:spPr>
        <p:txBody>
          <a:bodyPr wrap="square" lIns="0" tIns="0" rIns="0" bIns="0" rtlCol="0"/>
          <a:lstStyle/>
          <a:p>
            <a:endParaRPr/>
          </a:p>
        </p:txBody>
      </p:sp>
      <p:sp>
        <p:nvSpPr>
          <p:cNvPr id="189" name="object 189"/>
          <p:cNvSpPr/>
          <p:nvPr/>
        </p:nvSpPr>
        <p:spPr>
          <a:xfrm>
            <a:off x="2066598" y="4421491"/>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lnTo>
                  <a:pt x="47193" y="34122"/>
                </a:lnTo>
                <a:lnTo>
                  <a:pt x="41930" y="41929"/>
                </a:lnTo>
                <a:lnTo>
                  <a:pt x="34122" y="47193"/>
                </a:lnTo>
                <a:lnTo>
                  <a:pt x="24562" y="49123"/>
                </a:lnTo>
                <a:close/>
              </a:path>
            </a:pathLst>
          </a:custGeom>
          <a:solidFill>
            <a:srgbClr val="28B6FD"/>
          </a:solidFill>
        </p:spPr>
        <p:txBody>
          <a:bodyPr wrap="square" lIns="0" tIns="0" rIns="0" bIns="0" rtlCol="0"/>
          <a:lstStyle/>
          <a:p>
            <a:endParaRPr/>
          </a:p>
        </p:txBody>
      </p:sp>
      <p:sp>
        <p:nvSpPr>
          <p:cNvPr id="190" name="object 190"/>
          <p:cNvSpPr/>
          <p:nvPr/>
        </p:nvSpPr>
        <p:spPr>
          <a:xfrm>
            <a:off x="2066598" y="4421491"/>
            <a:ext cx="49530" cy="49530"/>
          </a:xfrm>
          <a:custGeom>
            <a:avLst/>
            <a:gdLst/>
            <a:ahLst/>
            <a:cxnLst/>
            <a:rect l="l" t="t" r="r" b="b"/>
            <a:pathLst>
              <a:path w="49530" h="49529">
                <a:moveTo>
                  <a:pt x="49124" y="24561"/>
                </a:moveTo>
                <a:lnTo>
                  <a:pt x="47193" y="34122"/>
                </a:lnTo>
                <a:lnTo>
                  <a:pt x="41930"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close/>
              </a:path>
            </a:pathLst>
          </a:custGeom>
          <a:ln w="3175">
            <a:solidFill>
              <a:srgbClr val="232323"/>
            </a:solidFill>
          </a:ln>
        </p:spPr>
        <p:txBody>
          <a:bodyPr wrap="square" lIns="0" tIns="0" rIns="0" bIns="0" rtlCol="0"/>
          <a:lstStyle/>
          <a:p>
            <a:endParaRPr/>
          </a:p>
        </p:txBody>
      </p:sp>
      <p:sp>
        <p:nvSpPr>
          <p:cNvPr id="191" name="object 191"/>
          <p:cNvSpPr/>
          <p:nvPr/>
        </p:nvSpPr>
        <p:spPr>
          <a:xfrm>
            <a:off x="5481147" y="6563099"/>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192" name="object 192"/>
          <p:cNvSpPr/>
          <p:nvPr/>
        </p:nvSpPr>
        <p:spPr>
          <a:xfrm>
            <a:off x="5481147" y="6563099"/>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93" name="object 193"/>
          <p:cNvSpPr/>
          <p:nvPr/>
        </p:nvSpPr>
        <p:spPr>
          <a:xfrm>
            <a:off x="7505704" y="50791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194" name="object 194"/>
          <p:cNvSpPr/>
          <p:nvPr/>
        </p:nvSpPr>
        <p:spPr>
          <a:xfrm>
            <a:off x="7505704" y="5079141"/>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195" name="object 195"/>
          <p:cNvSpPr/>
          <p:nvPr/>
        </p:nvSpPr>
        <p:spPr>
          <a:xfrm>
            <a:off x="7122382" y="635645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96" name="object 196"/>
          <p:cNvSpPr/>
          <p:nvPr/>
        </p:nvSpPr>
        <p:spPr>
          <a:xfrm>
            <a:off x="7122382" y="635645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197" name="object 197"/>
          <p:cNvSpPr/>
          <p:nvPr/>
        </p:nvSpPr>
        <p:spPr>
          <a:xfrm>
            <a:off x="4568613" y="1984050"/>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198" name="object 198"/>
          <p:cNvSpPr/>
          <p:nvPr/>
        </p:nvSpPr>
        <p:spPr>
          <a:xfrm>
            <a:off x="4568613" y="1984050"/>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199" name="object 199"/>
          <p:cNvSpPr/>
          <p:nvPr/>
        </p:nvSpPr>
        <p:spPr>
          <a:xfrm>
            <a:off x="6489758" y="656273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00" name="object 200"/>
          <p:cNvSpPr/>
          <p:nvPr/>
        </p:nvSpPr>
        <p:spPr>
          <a:xfrm>
            <a:off x="6489758" y="656273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01" name="object 201"/>
          <p:cNvSpPr/>
          <p:nvPr/>
        </p:nvSpPr>
        <p:spPr>
          <a:xfrm>
            <a:off x="7271729" y="4069557"/>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02" name="object 202"/>
          <p:cNvSpPr/>
          <p:nvPr/>
        </p:nvSpPr>
        <p:spPr>
          <a:xfrm>
            <a:off x="7271729" y="406955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03" name="object 203"/>
          <p:cNvSpPr/>
          <p:nvPr/>
        </p:nvSpPr>
        <p:spPr>
          <a:xfrm>
            <a:off x="7196022" y="461825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04" name="object 204"/>
          <p:cNvSpPr/>
          <p:nvPr/>
        </p:nvSpPr>
        <p:spPr>
          <a:xfrm>
            <a:off x="7196022" y="46182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05" name="object 205"/>
          <p:cNvSpPr/>
          <p:nvPr/>
        </p:nvSpPr>
        <p:spPr>
          <a:xfrm>
            <a:off x="7314568" y="44171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06" name="object 206"/>
          <p:cNvSpPr/>
          <p:nvPr/>
        </p:nvSpPr>
        <p:spPr>
          <a:xfrm>
            <a:off x="7314568" y="441714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07" name="object 207"/>
          <p:cNvSpPr/>
          <p:nvPr/>
        </p:nvSpPr>
        <p:spPr>
          <a:xfrm>
            <a:off x="7314568" y="44171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08" name="object 208"/>
          <p:cNvSpPr/>
          <p:nvPr/>
        </p:nvSpPr>
        <p:spPr>
          <a:xfrm>
            <a:off x="7314568" y="441714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09" name="object 209"/>
          <p:cNvSpPr/>
          <p:nvPr/>
        </p:nvSpPr>
        <p:spPr>
          <a:xfrm>
            <a:off x="4064443" y="297661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10" name="object 210"/>
          <p:cNvSpPr/>
          <p:nvPr/>
        </p:nvSpPr>
        <p:spPr>
          <a:xfrm>
            <a:off x="4064443" y="297661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11" name="object 211"/>
          <p:cNvSpPr/>
          <p:nvPr/>
        </p:nvSpPr>
        <p:spPr>
          <a:xfrm>
            <a:off x="6217122" y="538336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12" name="object 212"/>
          <p:cNvSpPr/>
          <p:nvPr/>
        </p:nvSpPr>
        <p:spPr>
          <a:xfrm>
            <a:off x="6217122" y="538336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13" name="object 213"/>
          <p:cNvSpPr/>
          <p:nvPr/>
        </p:nvSpPr>
        <p:spPr>
          <a:xfrm>
            <a:off x="6485587" y="394420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214" name="object 214"/>
          <p:cNvSpPr/>
          <p:nvPr/>
        </p:nvSpPr>
        <p:spPr>
          <a:xfrm>
            <a:off x="6485587" y="394420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215" name="object 215"/>
          <p:cNvSpPr/>
          <p:nvPr/>
        </p:nvSpPr>
        <p:spPr>
          <a:xfrm>
            <a:off x="4535771" y="1900454"/>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16" name="object 216"/>
          <p:cNvSpPr/>
          <p:nvPr/>
        </p:nvSpPr>
        <p:spPr>
          <a:xfrm>
            <a:off x="4535771" y="1900454"/>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17" name="object 217"/>
          <p:cNvSpPr/>
          <p:nvPr/>
        </p:nvSpPr>
        <p:spPr>
          <a:xfrm>
            <a:off x="2964333" y="3434742"/>
            <a:ext cx="49530" cy="49530"/>
          </a:xfrm>
          <a:custGeom>
            <a:avLst/>
            <a:gdLst/>
            <a:ahLst/>
            <a:cxnLst/>
            <a:rect l="l" t="t" r="r" b="b"/>
            <a:pathLst>
              <a:path w="49530" h="49529">
                <a:moveTo>
                  <a:pt x="24562" y="49124"/>
                </a:moveTo>
                <a:lnTo>
                  <a:pt x="15001" y="47193"/>
                </a:lnTo>
                <a:lnTo>
                  <a:pt x="7194" y="41930"/>
                </a:lnTo>
                <a:lnTo>
                  <a:pt x="1930" y="34122"/>
                </a:lnTo>
                <a:lnTo>
                  <a:pt x="0" y="24562"/>
                </a:lnTo>
                <a:lnTo>
                  <a:pt x="1930" y="15001"/>
                </a:lnTo>
                <a:lnTo>
                  <a:pt x="7194" y="7193"/>
                </a:lnTo>
                <a:lnTo>
                  <a:pt x="15001" y="1930"/>
                </a:lnTo>
                <a:lnTo>
                  <a:pt x="24562" y="0"/>
                </a:lnTo>
                <a:lnTo>
                  <a:pt x="34123" y="1930"/>
                </a:lnTo>
                <a:lnTo>
                  <a:pt x="41930" y="7193"/>
                </a:lnTo>
                <a:lnTo>
                  <a:pt x="47194" y="15001"/>
                </a:lnTo>
                <a:lnTo>
                  <a:pt x="49124" y="24562"/>
                </a:lnTo>
                <a:lnTo>
                  <a:pt x="47194" y="34122"/>
                </a:lnTo>
                <a:lnTo>
                  <a:pt x="41930" y="41930"/>
                </a:lnTo>
                <a:lnTo>
                  <a:pt x="34123" y="47193"/>
                </a:lnTo>
                <a:lnTo>
                  <a:pt x="24562" y="49124"/>
                </a:lnTo>
                <a:close/>
              </a:path>
            </a:pathLst>
          </a:custGeom>
          <a:solidFill>
            <a:srgbClr val="28B6FD"/>
          </a:solidFill>
        </p:spPr>
        <p:txBody>
          <a:bodyPr wrap="square" lIns="0" tIns="0" rIns="0" bIns="0" rtlCol="0"/>
          <a:lstStyle/>
          <a:p>
            <a:endParaRPr/>
          </a:p>
        </p:txBody>
      </p:sp>
      <p:sp>
        <p:nvSpPr>
          <p:cNvPr id="218" name="object 218"/>
          <p:cNvSpPr/>
          <p:nvPr/>
        </p:nvSpPr>
        <p:spPr>
          <a:xfrm>
            <a:off x="2964333" y="3434742"/>
            <a:ext cx="49530" cy="49530"/>
          </a:xfrm>
          <a:custGeom>
            <a:avLst/>
            <a:gdLst/>
            <a:ahLst/>
            <a:cxnLst/>
            <a:rect l="l" t="t" r="r" b="b"/>
            <a:pathLst>
              <a:path w="49530" h="49529">
                <a:moveTo>
                  <a:pt x="49124" y="24562"/>
                </a:moveTo>
                <a:lnTo>
                  <a:pt x="47194" y="34122"/>
                </a:lnTo>
                <a:lnTo>
                  <a:pt x="41930" y="41930"/>
                </a:lnTo>
                <a:lnTo>
                  <a:pt x="34123" y="47193"/>
                </a:lnTo>
                <a:lnTo>
                  <a:pt x="24562" y="49124"/>
                </a:lnTo>
                <a:lnTo>
                  <a:pt x="15001" y="47193"/>
                </a:lnTo>
                <a:lnTo>
                  <a:pt x="7194" y="41930"/>
                </a:lnTo>
                <a:lnTo>
                  <a:pt x="1930" y="34122"/>
                </a:lnTo>
                <a:lnTo>
                  <a:pt x="0" y="24562"/>
                </a:lnTo>
                <a:lnTo>
                  <a:pt x="1930" y="15001"/>
                </a:lnTo>
                <a:lnTo>
                  <a:pt x="7194" y="7193"/>
                </a:lnTo>
                <a:lnTo>
                  <a:pt x="15001" y="1930"/>
                </a:lnTo>
                <a:lnTo>
                  <a:pt x="24562" y="0"/>
                </a:lnTo>
                <a:lnTo>
                  <a:pt x="34123" y="1930"/>
                </a:lnTo>
                <a:lnTo>
                  <a:pt x="41930" y="7193"/>
                </a:lnTo>
                <a:lnTo>
                  <a:pt x="47194" y="15001"/>
                </a:lnTo>
                <a:lnTo>
                  <a:pt x="49124" y="24562"/>
                </a:lnTo>
                <a:close/>
              </a:path>
            </a:pathLst>
          </a:custGeom>
          <a:ln w="3175">
            <a:solidFill>
              <a:srgbClr val="232323"/>
            </a:solidFill>
          </a:ln>
        </p:spPr>
        <p:txBody>
          <a:bodyPr wrap="square" lIns="0" tIns="0" rIns="0" bIns="0" rtlCol="0"/>
          <a:lstStyle/>
          <a:p>
            <a:endParaRPr/>
          </a:p>
        </p:txBody>
      </p:sp>
      <p:sp>
        <p:nvSpPr>
          <p:cNvPr id="219" name="object 219"/>
          <p:cNvSpPr/>
          <p:nvPr/>
        </p:nvSpPr>
        <p:spPr>
          <a:xfrm>
            <a:off x="3209906" y="3387772"/>
            <a:ext cx="49530" cy="49530"/>
          </a:xfrm>
          <a:custGeom>
            <a:avLst/>
            <a:gdLst/>
            <a:ahLst/>
            <a:cxnLst/>
            <a:rect l="l" t="t" r="r" b="b"/>
            <a:pathLst>
              <a:path w="49529" h="49529">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20" name="object 220"/>
          <p:cNvSpPr/>
          <p:nvPr/>
        </p:nvSpPr>
        <p:spPr>
          <a:xfrm>
            <a:off x="3209906" y="3387772"/>
            <a:ext cx="49530" cy="49530"/>
          </a:xfrm>
          <a:custGeom>
            <a:avLst/>
            <a:gdLst/>
            <a:ahLst/>
            <a:cxnLst/>
            <a:rect l="l" t="t" r="r" b="b"/>
            <a:pathLst>
              <a:path w="49529"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21" name="object 221"/>
          <p:cNvSpPr/>
          <p:nvPr/>
        </p:nvSpPr>
        <p:spPr>
          <a:xfrm>
            <a:off x="7512411" y="4271997"/>
            <a:ext cx="49530" cy="49530"/>
          </a:xfrm>
          <a:custGeom>
            <a:avLst/>
            <a:gdLst/>
            <a:ahLst/>
            <a:cxnLst/>
            <a:rect l="l" t="t" r="r" b="b"/>
            <a:pathLst>
              <a:path w="49529" h="49529">
                <a:moveTo>
                  <a:pt x="24561" y="49123"/>
                </a:moveTo>
                <a:lnTo>
                  <a:pt x="15001" y="47193"/>
                </a:lnTo>
                <a:lnTo>
                  <a:pt x="7194" y="41929"/>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lnTo>
                  <a:pt x="47193" y="34123"/>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22" name="object 222"/>
          <p:cNvSpPr/>
          <p:nvPr/>
        </p:nvSpPr>
        <p:spPr>
          <a:xfrm>
            <a:off x="7512411" y="4271997"/>
            <a:ext cx="49530" cy="49530"/>
          </a:xfrm>
          <a:custGeom>
            <a:avLst/>
            <a:gdLst/>
            <a:ahLst/>
            <a:cxnLst/>
            <a:rect l="l" t="t" r="r" b="b"/>
            <a:pathLst>
              <a:path w="49529" h="49529">
                <a:moveTo>
                  <a:pt x="49123" y="24563"/>
                </a:moveTo>
                <a:lnTo>
                  <a:pt x="47193" y="34123"/>
                </a:lnTo>
                <a:lnTo>
                  <a:pt x="41929" y="41929"/>
                </a:lnTo>
                <a:lnTo>
                  <a:pt x="34122" y="47193"/>
                </a:lnTo>
                <a:lnTo>
                  <a:pt x="24561" y="49123"/>
                </a:lnTo>
                <a:lnTo>
                  <a:pt x="15001" y="47193"/>
                </a:lnTo>
                <a:lnTo>
                  <a:pt x="7194" y="41929"/>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close/>
              </a:path>
            </a:pathLst>
          </a:custGeom>
          <a:ln w="3175">
            <a:solidFill>
              <a:srgbClr val="232323"/>
            </a:solidFill>
          </a:ln>
        </p:spPr>
        <p:txBody>
          <a:bodyPr wrap="square" lIns="0" tIns="0" rIns="0" bIns="0" rtlCol="0"/>
          <a:lstStyle/>
          <a:p>
            <a:endParaRPr/>
          </a:p>
        </p:txBody>
      </p:sp>
      <p:sp>
        <p:nvSpPr>
          <p:cNvPr id="223" name="object 223"/>
          <p:cNvSpPr/>
          <p:nvPr/>
        </p:nvSpPr>
        <p:spPr>
          <a:xfrm>
            <a:off x="2783284" y="449055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24" name="object 224"/>
          <p:cNvSpPr/>
          <p:nvPr/>
        </p:nvSpPr>
        <p:spPr>
          <a:xfrm>
            <a:off x="2783284" y="4490558"/>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25" name="object 225"/>
          <p:cNvSpPr/>
          <p:nvPr/>
        </p:nvSpPr>
        <p:spPr>
          <a:xfrm>
            <a:off x="3048627" y="5410874"/>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26" name="object 226"/>
          <p:cNvSpPr/>
          <p:nvPr/>
        </p:nvSpPr>
        <p:spPr>
          <a:xfrm>
            <a:off x="3048627" y="541087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27" name="object 227"/>
          <p:cNvSpPr/>
          <p:nvPr/>
        </p:nvSpPr>
        <p:spPr>
          <a:xfrm>
            <a:off x="6693590" y="456655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28" name="object 228"/>
          <p:cNvSpPr/>
          <p:nvPr/>
        </p:nvSpPr>
        <p:spPr>
          <a:xfrm>
            <a:off x="6693590" y="45665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29" name="object 229"/>
          <p:cNvSpPr/>
          <p:nvPr/>
        </p:nvSpPr>
        <p:spPr>
          <a:xfrm>
            <a:off x="3007058" y="1847077"/>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30" name="object 230"/>
          <p:cNvSpPr/>
          <p:nvPr/>
        </p:nvSpPr>
        <p:spPr>
          <a:xfrm>
            <a:off x="3007058" y="1847077"/>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31" name="object 231"/>
          <p:cNvSpPr/>
          <p:nvPr/>
        </p:nvSpPr>
        <p:spPr>
          <a:xfrm>
            <a:off x="7512411" y="4271997"/>
            <a:ext cx="49530" cy="49530"/>
          </a:xfrm>
          <a:custGeom>
            <a:avLst/>
            <a:gdLst/>
            <a:ahLst/>
            <a:cxnLst/>
            <a:rect l="l" t="t" r="r" b="b"/>
            <a:pathLst>
              <a:path w="49529" h="49529">
                <a:moveTo>
                  <a:pt x="24561" y="49123"/>
                </a:moveTo>
                <a:lnTo>
                  <a:pt x="15001" y="47193"/>
                </a:lnTo>
                <a:lnTo>
                  <a:pt x="7194" y="41929"/>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lnTo>
                  <a:pt x="47193" y="34123"/>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32" name="object 232"/>
          <p:cNvSpPr/>
          <p:nvPr/>
        </p:nvSpPr>
        <p:spPr>
          <a:xfrm>
            <a:off x="7512411" y="4271997"/>
            <a:ext cx="49530" cy="49530"/>
          </a:xfrm>
          <a:custGeom>
            <a:avLst/>
            <a:gdLst/>
            <a:ahLst/>
            <a:cxnLst/>
            <a:rect l="l" t="t" r="r" b="b"/>
            <a:pathLst>
              <a:path w="49529" h="49529">
                <a:moveTo>
                  <a:pt x="49123" y="24563"/>
                </a:moveTo>
                <a:lnTo>
                  <a:pt x="47193" y="34123"/>
                </a:lnTo>
                <a:lnTo>
                  <a:pt x="41929" y="41929"/>
                </a:lnTo>
                <a:lnTo>
                  <a:pt x="34122" y="47193"/>
                </a:lnTo>
                <a:lnTo>
                  <a:pt x="24561" y="49123"/>
                </a:lnTo>
                <a:lnTo>
                  <a:pt x="15001" y="47193"/>
                </a:lnTo>
                <a:lnTo>
                  <a:pt x="7194" y="41929"/>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close/>
              </a:path>
            </a:pathLst>
          </a:custGeom>
          <a:ln w="3175">
            <a:solidFill>
              <a:srgbClr val="232323"/>
            </a:solidFill>
          </a:ln>
        </p:spPr>
        <p:txBody>
          <a:bodyPr wrap="square" lIns="0" tIns="0" rIns="0" bIns="0" rtlCol="0"/>
          <a:lstStyle/>
          <a:p>
            <a:endParaRPr/>
          </a:p>
        </p:txBody>
      </p:sp>
      <p:sp>
        <p:nvSpPr>
          <p:cNvPr id="233" name="object 233"/>
          <p:cNvSpPr/>
          <p:nvPr/>
        </p:nvSpPr>
        <p:spPr>
          <a:xfrm>
            <a:off x="6693590" y="456655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34" name="object 234"/>
          <p:cNvSpPr/>
          <p:nvPr/>
        </p:nvSpPr>
        <p:spPr>
          <a:xfrm>
            <a:off x="6693590" y="45665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35" name="object 235"/>
          <p:cNvSpPr/>
          <p:nvPr/>
        </p:nvSpPr>
        <p:spPr>
          <a:xfrm>
            <a:off x="4079722" y="2063123"/>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36" name="object 236"/>
          <p:cNvSpPr/>
          <p:nvPr/>
        </p:nvSpPr>
        <p:spPr>
          <a:xfrm>
            <a:off x="4079722" y="2063123"/>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37" name="object 237"/>
          <p:cNvSpPr/>
          <p:nvPr/>
        </p:nvSpPr>
        <p:spPr>
          <a:xfrm>
            <a:off x="2724325" y="5693114"/>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38" name="object 238"/>
          <p:cNvSpPr/>
          <p:nvPr/>
        </p:nvSpPr>
        <p:spPr>
          <a:xfrm>
            <a:off x="2724325" y="569311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39" name="object 239"/>
          <p:cNvSpPr/>
          <p:nvPr/>
        </p:nvSpPr>
        <p:spPr>
          <a:xfrm>
            <a:off x="7232454" y="457099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40" name="object 240"/>
          <p:cNvSpPr/>
          <p:nvPr/>
        </p:nvSpPr>
        <p:spPr>
          <a:xfrm>
            <a:off x="7232454" y="457099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41" name="object 241"/>
          <p:cNvSpPr/>
          <p:nvPr/>
        </p:nvSpPr>
        <p:spPr>
          <a:xfrm>
            <a:off x="2173081" y="1870543"/>
            <a:ext cx="49530" cy="49530"/>
          </a:xfrm>
          <a:custGeom>
            <a:avLst/>
            <a:gdLst/>
            <a:ahLst/>
            <a:cxnLst/>
            <a:rect l="l" t="t" r="r" b="b"/>
            <a:pathLst>
              <a:path w="49530" h="49530">
                <a:moveTo>
                  <a:pt x="24562" y="49123"/>
                </a:moveTo>
                <a:lnTo>
                  <a:pt x="15001" y="47193"/>
                </a:lnTo>
                <a:lnTo>
                  <a:pt x="7194" y="41929"/>
                </a:lnTo>
                <a:lnTo>
                  <a:pt x="1930" y="34122"/>
                </a:lnTo>
                <a:lnTo>
                  <a:pt x="0" y="24562"/>
                </a:lnTo>
                <a:lnTo>
                  <a:pt x="1930" y="15001"/>
                </a:lnTo>
                <a:lnTo>
                  <a:pt x="7194" y="7194"/>
                </a:lnTo>
                <a:lnTo>
                  <a:pt x="15001" y="1930"/>
                </a:lnTo>
                <a:lnTo>
                  <a:pt x="24562" y="0"/>
                </a:lnTo>
                <a:lnTo>
                  <a:pt x="34122" y="1930"/>
                </a:lnTo>
                <a:lnTo>
                  <a:pt x="41929" y="7194"/>
                </a:lnTo>
                <a:lnTo>
                  <a:pt x="47193" y="15001"/>
                </a:lnTo>
                <a:lnTo>
                  <a:pt x="49123" y="24562"/>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42" name="object 242"/>
          <p:cNvSpPr/>
          <p:nvPr/>
        </p:nvSpPr>
        <p:spPr>
          <a:xfrm>
            <a:off x="2173081" y="1870543"/>
            <a:ext cx="49530" cy="49530"/>
          </a:xfrm>
          <a:custGeom>
            <a:avLst/>
            <a:gdLst/>
            <a:ahLst/>
            <a:cxnLst/>
            <a:rect l="l" t="t" r="r" b="b"/>
            <a:pathLst>
              <a:path w="49530" h="49530">
                <a:moveTo>
                  <a:pt x="49123" y="24562"/>
                </a:moveTo>
                <a:lnTo>
                  <a:pt x="47193" y="34122"/>
                </a:lnTo>
                <a:lnTo>
                  <a:pt x="41929" y="41929"/>
                </a:lnTo>
                <a:lnTo>
                  <a:pt x="34122" y="47193"/>
                </a:lnTo>
                <a:lnTo>
                  <a:pt x="24562" y="49123"/>
                </a:lnTo>
                <a:lnTo>
                  <a:pt x="15001" y="47193"/>
                </a:lnTo>
                <a:lnTo>
                  <a:pt x="7194" y="41929"/>
                </a:lnTo>
                <a:lnTo>
                  <a:pt x="1930" y="34122"/>
                </a:lnTo>
                <a:lnTo>
                  <a:pt x="0" y="24562"/>
                </a:lnTo>
                <a:lnTo>
                  <a:pt x="1930" y="15001"/>
                </a:lnTo>
                <a:lnTo>
                  <a:pt x="7194" y="7194"/>
                </a:lnTo>
                <a:lnTo>
                  <a:pt x="15001" y="1930"/>
                </a:lnTo>
                <a:lnTo>
                  <a:pt x="24562"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43" name="object 243"/>
          <p:cNvSpPr/>
          <p:nvPr/>
        </p:nvSpPr>
        <p:spPr>
          <a:xfrm>
            <a:off x="4471813" y="3110668"/>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44" name="object 244"/>
          <p:cNvSpPr/>
          <p:nvPr/>
        </p:nvSpPr>
        <p:spPr>
          <a:xfrm>
            <a:off x="4471813" y="3110668"/>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45" name="object 245"/>
          <p:cNvSpPr/>
          <p:nvPr/>
        </p:nvSpPr>
        <p:spPr>
          <a:xfrm>
            <a:off x="4407311" y="2817588"/>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246" name="object 246"/>
          <p:cNvSpPr/>
          <p:nvPr/>
        </p:nvSpPr>
        <p:spPr>
          <a:xfrm>
            <a:off x="4407311" y="2817588"/>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47" name="object 247"/>
          <p:cNvSpPr/>
          <p:nvPr/>
        </p:nvSpPr>
        <p:spPr>
          <a:xfrm>
            <a:off x="4738615" y="2488358"/>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48" name="object 248"/>
          <p:cNvSpPr/>
          <p:nvPr/>
        </p:nvSpPr>
        <p:spPr>
          <a:xfrm>
            <a:off x="4738615" y="2488358"/>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49" name="object 249"/>
          <p:cNvSpPr/>
          <p:nvPr/>
        </p:nvSpPr>
        <p:spPr>
          <a:xfrm>
            <a:off x="3880729" y="642647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50" name="object 250"/>
          <p:cNvSpPr/>
          <p:nvPr/>
        </p:nvSpPr>
        <p:spPr>
          <a:xfrm>
            <a:off x="3880729" y="642647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51" name="object 251"/>
          <p:cNvSpPr/>
          <p:nvPr/>
        </p:nvSpPr>
        <p:spPr>
          <a:xfrm>
            <a:off x="6193217" y="3009199"/>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52" name="object 252"/>
          <p:cNvSpPr/>
          <p:nvPr/>
        </p:nvSpPr>
        <p:spPr>
          <a:xfrm>
            <a:off x="6193217" y="3009199"/>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53" name="object 253"/>
          <p:cNvSpPr/>
          <p:nvPr/>
        </p:nvSpPr>
        <p:spPr>
          <a:xfrm>
            <a:off x="6950665" y="591397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54" name="object 254"/>
          <p:cNvSpPr/>
          <p:nvPr/>
        </p:nvSpPr>
        <p:spPr>
          <a:xfrm>
            <a:off x="6950665" y="591397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55" name="object 255"/>
          <p:cNvSpPr/>
          <p:nvPr/>
        </p:nvSpPr>
        <p:spPr>
          <a:xfrm>
            <a:off x="3069662" y="171312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56" name="object 256"/>
          <p:cNvSpPr/>
          <p:nvPr/>
        </p:nvSpPr>
        <p:spPr>
          <a:xfrm>
            <a:off x="3069662" y="171312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57" name="object 257"/>
          <p:cNvSpPr/>
          <p:nvPr/>
        </p:nvSpPr>
        <p:spPr>
          <a:xfrm>
            <a:off x="5734049" y="3105189"/>
            <a:ext cx="49530" cy="49530"/>
          </a:xfrm>
          <a:custGeom>
            <a:avLst/>
            <a:gdLst/>
            <a:ahLst/>
            <a:cxnLst/>
            <a:rect l="l" t="t" r="r" b="b"/>
            <a:pathLst>
              <a:path w="49529" h="49530">
                <a:moveTo>
                  <a:pt x="24563" y="49123"/>
                </a:moveTo>
                <a:lnTo>
                  <a:pt x="15003" y="47193"/>
                </a:lnTo>
                <a:lnTo>
                  <a:pt x="7195" y="41929"/>
                </a:lnTo>
                <a:lnTo>
                  <a:pt x="1930" y="34122"/>
                </a:lnTo>
                <a:lnTo>
                  <a:pt x="0" y="24562"/>
                </a:lnTo>
                <a:lnTo>
                  <a:pt x="1930" y="15001"/>
                </a:lnTo>
                <a:lnTo>
                  <a:pt x="7195" y="7194"/>
                </a:lnTo>
                <a:lnTo>
                  <a:pt x="15003" y="1930"/>
                </a:lnTo>
                <a:lnTo>
                  <a:pt x="24563" y="0"/>
                </a:lnTo>
                <a:lnTo>
                  <a:pt x="34124" y="1930"/>
                </a:lnTo>
                <a:lnTo>
                  <a:pt x="41931" y="7194"/>
                </a:lnTo>
                <a:lnTo>
                  <a:pt x="47195" y="15001"/>
                </a:lnTo>
                <a:lnTo>
                  <a:pt x="49125" y="24562"/>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258" name="object 258"/>
          <p:cNvSpPr/>
          <p:nvPr/>
        </p:nvSpPr>
        <p:spPr>
          <a:xfrm>
            <a:off x="5734049" y="3105189"/>
            <a:ext cx="49530" cy="49530"/>
          </a:xfrm>
          <a:custGeom>
            <a:avLst/>
            <a:gdLst/>
            <a:ahLst/>
            <a:cxnLst/>
            <a:rect l="l" t="t" r="r" b="b"/>
            <a:pathLst>
              <a:path w="49529" h="49530">
                <a:moveTo>
                  <a:pt x="49125" y="24562"/>
                </a:moveTo>
                <a:lnTo>
                  <a:pt x="47195" y="34122"/>
                </a:lnTo>
                <a:lnTo>
                  <a:pt x="41931" y="41929"/>
                </a:lnTo>
                <a:lnTo>
                  <a:pt x="34124" y="47193"/>
                </a:lnTo>
                <a:lnTo>
                  <a:pt x="24563" y="49123"/>
                </a:lnTo>
                <a:lnTo>
                  <a:pt x="15003" y="47193"/>
                </a:lnTo>
                <a:lnTo>
                  <a:pt x="7195" y="41929"/>
                </a:lnTo>
                <a:lnTo>
                  <a:pt x="1930" y="34122"/>
                </a:lnTo>
                <a:lnTo>
                  <a:pt x="0" y="24562"/>
                </a:lnTo>
                <a:lnTo>
                  <a:pt x="1930" y="15001"/>
                </a:lnTo>
                <a:lnTo>
                  <a:pt x="7195" y="7194"/>
                </a:lnTo>
                <a:lnTo>
                  <a:pt x="15003" y="1930"/>
                </a:lnTo>
                <a:lnTo>
                  <a:pt x="24563" y="0"/>
                </a:lnTo>
                <a:lnTo>
                  <a:pt x="34124" y="1930"/>
                </a:lnTo>
                <a:lnTo>
                  <a:pt x="41931" y="7194"/>
                </a:lnTo>
                <a:lnTo>
                  <a:pt x="47195" y="15001"/>
                </a:lnTo>
                <a:lnTo>
                  <a:pt x="49125" y="24562"/>
                </a:lnTo>
                <a:close/>
              </a:path>
            </a:pathLst>
          </a:custGeom>
          <a:ln w="3175">
            <a:solidFill>
              <a:srgbClr val="232323"/>
            </a:solidFill>
          </a:ln>
        </p:spPr>
        <p:txBody>
          <a:bodyPr wrap="square" lIns="0" tIns="0" rIns="0" bIns="0" rtlCol="0"/>
          <a:lstStyle/>
          <a:p>
            <a:endParaRPr/>
          </a:p>
        </p:txBody>
      </p:sp>
      <p:sp>
        <p:nvSpPr>
          <p:cNvPr id="259" name="object 259"/>
          <p:cNvSpPr/>
          <p:nvPr/>
        </p:nvSpPr>
        <p:spPr>
          <a:xfrm>
            <a:off x="6485587" y="394420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260" name="object 260"/>
          <p:cNvSpPr/>
          <p:nvPr/>
        </p:nvSpPr>
        <p:spPr>
          <a:xfrm>
            <a:off x="6485587" y="394420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261" name="object 261"/>
          <p:cNvSpPr/>
          <p:nvPr/>
        </p:nvSpPr>
        <p:spPr>
          <a:xfrm>
            <a:off x="2151120" y="4267584"/>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62" name="object 262"/>
          <p:cNvSpPr/>
          <p:nvPr/>
        </p:nvSpPr>
        <p:spPr>
          <a:xfrm>
            <a:off x="2151120" y="4267584"/>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63" name="object 263"/>
          <p:cNvSpPr/>
          <p:nvPr/>
        </p:nvSpPr>
        <p:spPr>
          <a:xfrm>
            <a:off x="7196022" y="461825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64" name="object 264"/>
          <p:cNvSpPr/>
          <p:nvPr/>
        </p:nvSpPr>
        <p:spPr>
          <a:xfrm>
            <a:off x="7196022" y="46182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65" name="object 265"/>
          <p:cNvSpPr/>
          <p:nvPr/>
        </p:nvSpPr>
        <p:spPr>
          <a:xfrm>
            <a:off x="3209906" y="3387772"/>
            <a:ext cx="49530" cy="49530"/>
          </a:xfrm>
          <a:custGeom>
            <a:avLst/>
            <a:gdLst/>
            <a:ahLst/>
            <a:cxnLst/>
            <a:rect l="l" t="t" r="r" b="b"/>
            <a:pathLst>
              <a:path w="49529" h="49529">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66" name="object 266"/>
          <p:cNvSpPr/>
          <p:nvPr/>
        </p:nvSpPr>
        <p:spPr>
          <a:xfrm>
            <a:off x="3209906" y="3387772"/>
            <a:ext cx="49530" cy="49530"/>
          </a:xfrm>
          <a:custGeom>
            <a:avLst/>
            <a:gdLst/>
            <a:ahLst/>
            <a:cxnLst/>
            <a:rect l="l" t="t" r="r" b="b"/>
            <a:pathLst>
              <a:path w="49529"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67" name="object 267"/>
          <p:cNvSpPr/>
          <p:nvPr/>
        </p:nvSpPr>
        <p:spPr>
          <a:xfrm>
            <a:off x="5168656" y="6556411"/>
            <a:ext cx="49530" cy="49530"/>
          </a:xfrm>
          <a:custGeom>
            <a:avLst/>
            <a:gdLst/>
            <a:ahLst/>
            <a:cxnLst/>
            <a:rect l="l" t="t" r="r" b="b"/>
            <a:pathLst>
              <a:path w="49529" h="49529">
                <a:moveTo>
                  <a:pt x="24561" y="49125"/>
                </a:moveTo>
                <a:lnTo>
                  <a:pt x="15001" y="47195"/>
                </a:lnTo>
                <a:lnTo>
                  <a:pt x="7194" y="41931"/>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lnTo>
                  <a:pt x="47193" y="34123"/>
                </a:lnTo>
                <a:lnTo>
                  <a:pt x="41929" y="41931"/>
                </a:lnTo>
                <a:lnTo>
                  <a:pt x="34122" y="47195"/>
                </a:lnTo>
                <a:lnTo>
                  <a:pt x="24561" y="49125"/>
                </a:lnTo>
                <a:close/>
              </a:path>
            </a:pathLst>
          </a:custGeom>
          <a:solidFill>
            <a:srgbClr val="28B6FD"/>
          </a:solidFill>
        </p:spPr>
        <p:txBody>
          <a:bodyPr wrap="square" lIns="0" tIns="0" rIns="0" bIns="0" rtlCol="0"/>
          <a:lstStyle/>
          <a:p>
            <a:endParaRPr/>
          </a:p>
        </p:txBody>
      </p:sp>
      <p:sp>
        <p:nvSpPr>
          <p:cNvPr id="268" name="object 268"/>
          <p:cNvSpPr/>
          <p:nvPr/>
        </p:nvSpPr>
        <p:spPr>
          <a:xfrm>
            <a:off x="5168656" y="6556411"/>
            <a:ext cx="49530" cy="49530"/>
          </a:xfrm>
          <a:custGeom>
            <a:avLst/>
            <a:gdLst/>
            <a:ahLst/>
            <a:cxnLst/>
            <a:rect l="l" t="t" r="r" b="b"/>
            <a:pathLst>
              <a:path w="49529" h="49529">
                <a:moveTo>
                  <a:pt x="49123" y="24563"/>
                </a:moveTo>
                <a:lnTo>
                  <a:pt x="47193" y="34123"/>
                </a:lnTo>
                <a:lnTo>
                  <a:pt x="41929" y="41931"/>
                </a:lnTo>
                <a:lnTo>
                  <a:pt x="34122" y="47195"/>
                </a:lnTo>
                <a:lnTo>
                  <a:pt x="24561" y="49125"/>
                </a:lnTo>
                <a:lnTo>
                  <a:pt x="15001" y="47195"/>
                </a:lnTo>
                <a:lnTo>
                  <a:pt x="7194" y="41931"/>
                </a:lnTo>
                <a:lnTo>
                  <a:pt x="1930" y="34123"/>
                </a:lnTo>
                <a:lnTo>
                  <a:pt x="0" y="24563"/>
                </a:lnTo>
                <a:lnTo>
                  <a:pt x="1930" y="15002"/>
                </a:lnTo>
                <a:lnTo>
                  <a:pt x="7194" y="7194"/>
                </a:lnTo>
                <a:lnTo>
                  <a:pt x="15001" y="1930"/>
                </a:lnTo>
                <a:lnTo>
                  <a:pt x="24561" y="0"/>
                </a:lnTo>
                <a:lnTo>
                  <a:pt x="34122" y="1930"/>
                </a:lnTo>
                <a:lnTo>
                  <a:pt x="41929" y="7194"/>
                </a:lnTo>
                <a:lnTo>
                  <a:pt x="47193" y="15002"/>
                </a:lnTo>
                <a:lnTo>
                  <a:pt x="49123" y="24563"/>
                </a:lnTo>
                <a:close/>
              </a:path>
            </a:pathLst>
          </a:custGeom>
          <a:ln w="3175">
            <a:solidFill>
              <a:srgbClr val="232323"/>
            </a:solidFill>
          </a:ln>
        </p:spPr>
        <p:txBody>
          <a:bodyPr wrap="square" lIns="0" tIns="0" rIns="0" bIns="0" rtlCol="0"/>
          <a:lstStyle/>
          <a:p>
            <a:endParaRPr/>
          </a:p>
        </p:txBody>
      </p:sp>
      <p:sp>
        <p:nvSpPr>
          <p:cNvPr id="269" name="object 269"/>
          <p:cNvSpPr/>
          <p:nvPr/>
        </p:nvSpPr>
        <p:spPr>
          <a:xfrm>
            <a:off x="3362611" y="2443258"/>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70" name="object 270"/>
          <p:cNvSpPr/>
          <p:nvPr/>
        </p:nvSpPr>
        <p:spPr>
          <a:xfrm>
            <a:off x="3362611" y="2443258"/>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71" name="object 271"/>
          <p:cNvSpPr/>
          <p:nvPr/>
        </p:nvSpPr>
        <p:spPr>
          <a:xfrm>
            <a:off x="2964333" y="3434742"/>
            <a:ext cx="49530" cy="49530"/>
          </a:xfrm>
          <a:custGeom>
            <a:avLst/>
            <a:gdLst/>
            <a:ahLst/>
            <a:cxnLst/>
            <a:rect l="l" t="t" r="r" b="b"/>
            <a:pathLst>
              <a:path w="49530" h="49529">
                <a:moveTo>
                  <a:pt x="24562" y="49124"/>
                </a:moveTo>
                <a:lnTo>
                  <a:pt x="15001" y="47193"/>
                </a:lnTo>
                <a:lnTo>
                  <a:pt x="7194" y="41930"/>
                </a:lnTo>
                <a:lnTo>
                  <a:pt x="1930" y="34122"/>
                </a:lnTo>
                <a:lnTo>
                  <a:pt x="0" y="24562"/>
                </a:lnTo>
                <a:lnTo>
                  <a:pt x="1930" y="15001"/>
                </a:lnTo>
                <a:lnTo>
                  <a:pt x="7194" y="7193"/>
                </a:lnTo>
                <a:lnTo>
                  <a:pt x="15001" y="1930"/>
                </a:lnTo>
                <a:lnTo>
                  <a:pt x="24562" y="0"/>
                </a:lnTo>
                <a:lnTo>
                  <a:pt x="34123" y="1930"/>
                </a:lnTo>
                <a:lnTo>
                  <a:pt x="41930" y="7193"/>
                </a:lnTo>
                <a:lnTo>
                  <a:pt x="47194" y="15001"/>
                </a:lnTo>
                <a:lnTo>
                  <a:pt x="49124" y="24562"/>
                </a:lnTo>
                <a:lnTo>
                  <a:pt x="47194" y="34122"/>
                </a:lnTo>
                <a:lnTo>
                  <a:pt x="41930" y="41930"/>
                </a:lnTo>
                <a:lnTo>
                  <a:pt x="34123" y="47193"/>
                </a:lnTo>
                <a:lnTo>
                  <a:pt x="24562" y="49124"/>
                </a:lnTo>
                <a:close/>
              </a:path>
            </a:pathLst>
          </a:custGeom>
          <a:solidFill>
            <a:srgbClr val="28B6FD"/>
          </a:solidFill>
        </p:spPr>
        <p:txBody>
          <a:bodyPr wrap="square" lIns="0" tIns="0" rIns="0" bIns="0" rtlCol="0"/>
          <a:lstStyle/>
          <a:p>
            <a:endParaRPr/>
          </a:p>
        </p:txBody>
      </p:sp>
      <p:sp>
        <p:nvSpPr>
          <p:cNvPr id="272" name="object 272"/>
          <p:cNvSpPr/>
          <p:nvPr/>
        </p:nvSpPr>
        <p:spPr>
          <a:xfrm>
            <a:off x="2964333" y="3434742"/>
            <a:ext cx="49530" cy="49530"/>
          </a:xfrm>
          <a:custGeom>
            <a:avLst/>
            <a:gdLst/>
            <a:ahLst/>
            <a:cxnLst/>
            <a:rect l="l" t="t" r="r" b="b"/>
            <a:pathLst>
              <a:path w="49530" h="49529">
                <a:moveTo>
                  <a:pt x="49124" y="24562"/>
                </a:moveTo>
                <a:lnTo>
                  <a:pt x="47194" y="34122"/>
                </a:lnTo>
                <a:lnTo>
                  <a:pt x="41930" y="41930"/>
                </a:lnTo>
                <a:lnTo>
                  <a:pt x="34123" y="47193"/>
                </a:lnTo>
                <a:lnTo>
                  <a:pt x="24562" y="49124"/>
                </a:lnTo>
                <a:lnTo>
                  <a:pt x="15001" y="47193"/>
                </a:lnTo>
                <a:lnTo>
                  <a:pt x="7194" y="41930"/>
                </a:lnTo>
                <a:lnTo>
                  <a:pt x="1930" y="34122"/>
                </a:lnTo>
                <a:lnTo>
                  <a:pt x="0" y="24562"/>
                </a:lnTo>
                <a:lnTo>
                  <a:pt x="1930" y="15001"/>
                </a:lnTo>
                <a:lnTo>
                  <a:pt x="7194" y="7193"/>
                </a:lnTo>
                <a:lnTo>
                  <a:pt x="15001" y="1930"/>
                </a:lnTo>
                <a:lnTo>
                  <a:pt x="24562" y="0"/>
                </a:lnTo>
                <a:lnTo>
                  <a:pt x="34123" y="1930"/>
                </a:lnTo>
                <a:lnTo>
                  <a:pt x="41930" y="7193"/>
                </a:lnTo>
                <a:lnTo>
                  <a:pt x="47194" y="15001"/>
                </a:lnTo>
                <a:lnTo>
                  <a:pt x="49124" y="24562"/>
                </a:lnTo>
                <a:close/>
              </a:path>
            </a:pathLst>
          </a:custGeom>
          <a:ln w="3175">
            <a:solidFill>
              <a:srgbClr val="232323"/>
            </a:solidFill>
          </a:ln>
        </p:spPr>
        <p:txBody>
          <a:bodyPr wrap="square" lIns="0" tIns="0" rIns="0" bIns="0" rtlCol="0"/>
          <a:lstStyle/>
          <a:p>
            <a:endParaRPr/>
          </a:p>
        </p:txBody>
      </p:sp>
      <p:sp>
        <p:nvSpPr>
          <p:cNvPr id="273" name="object 273"/>
          <p:cNvSpPr/>
          <p:nvPr/>
        </p:nvSpPr>
        <p:spPr>
          <a:xfrm>
            <a:off x="3284735" y="516409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74" name="object 274"/>
          <p:cNvSpPr/>
          <p:nvPr/>
        </p:nvSpPr>
        <p:spPr>
          <a:xfrm>
            <a:off x="3284735" y="516409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75" name="object 275"/>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276" name="object 276"/>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77" name="object 277"/>
          <p:cNvSpPr/>
          <p:nvPr/>
        </p:nvSpPr>
        <p:spPr>
          <a:xfrm>
            <a:off x="3251391" y="455235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78" name="object 278"/>
          <p:cNvSpPr/>
          <p:nvPr/>
        </p:nvSpPr>
        <p:spPr>
          <a:xfrm>
            <a:off x="3251391" y="455235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79" name="object 279"/>
          <p:cNvSpPr/>
          <p:nvPr/>
        </p:nvSpPr>
        <p:spPr>
          <a:xfrm>
            <a:off x="7535055" y="530837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80" name="object 280"/>
          <p:cNvSpPr/>
          <p:nvPr/>
        </p:nvSpPr>
        <p:spPr>
          <a:xfrm>
            <a:off x="7535055" y="530837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81" name="object 281"/>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282" name="object 282"/>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83" name="object 283"/>
          <p:cNvSpPr/>
          <p:nvPr/>
        </p:nvSpPr>
        <p:spPr>
          <a:xfrm>
            <a:off x="3177458" y="5737784"/>
            <a:ext cx="49530" cy="49530"/>
          </a:xfrm>
          <a:custGeom>
            <a:avLst/>
            <a:gdLst/>
            <a:ahLst/>
            <a:cxnLst/>
            <a:rect l="l" t="t" r="r" b="b"/>
            <a:pathLst>
              <a:path w="49530" h="49529">
                <a:moveTo>
                  <a:pt x="24561" y="49123"/>
                </a:moveTo>
                <a:lnTo>
                  <a:pt x="15000" y="47193"/>
                </a:lnTo>
                <a:lnTo>
                  <a:pt x="7193" y="41928"/>
                </a:lnTo>
                <a:lnTo>
                  <a:pt x="1929" y="34121"/>
                </a:lnTo>
                <a:lnTo>
                  <a:pt x="0" y="24561"/>
                </a:lnTo>
                <a:lnTo>
                  <a:pt x="1929" y="15000"/>
                </a:lnTo>
                <a:lnTo>
                  <a:pt x="7193" y="7193"/>
                </a:lnTo>
                <a:lnTo>
                  <a:pt x="15000" y="1929"/>
                </a:lnTo>
                <a:lnTo>
                  <a:pt x="24561" y="0"/>
                </a:lnTo>
                <a:lnTo>
                  <a:pt x="34122" y="1929"/>
                </a:lnTo>
                <a:lnTo>
                  <a:pt x="41929" y="7193"/>
                </a:lnTo>
                <a:lnTo>
                  <a:pt x="47193" y="15000"/>
                </a:lnTo>
                <a:lnTo>
                  <a:pt x="49123" y="24561"/>
                </a:lnTo>
                <a:lnTo>
                  <a:pt x="47193" y="34121"/>
                </a:lnTo>
                <a:lnTo>
                  <a:pt x="41929" y="41928"/>
                </a:lnTo>
                <a:lnTo>
                  <a:pt x="34122" y="47193"/>
                </a:lnTo>
                <a:lnTo>
                  <a:pt x="24561" y="49123"/>
                </a:lnTo>
                <a:close/>
              </a:path>
            </a:pathLst>
          </a:custGeom>
          <a:solidFill>
            <a:srgbClr val="28B6FD"/>
          </a:solidFill>
        </p:spPr>
        <p:txBody>
          <a:bodyPr wrap="square" lIns="0" tIns="0" rIns="0" bIns="0" rtlCol="0"/>
          <a:lstStyle/>
          <a:p>
            <a:endParaRPr/>
          </a:p>
        </p:txBody>
      </p:sp>
      <p:sp>
        <p:nvSpPr>
          <p:cNvPr id="284" name="object 284"/>
          <p:cNvSpPr/>
          <p:nvPr/>
        </p:nvSpPr>
        <p:spPr>
          <a:xfrm>
            <a:off x="3177458" y="5737784"/>
            <a:ext cx="49530" cy="49530"/>
          </a:xfrm>
          <a:custGeom>
            <a:avLst/>
            <a:gdLst/>
            <a:ahLst/>
            <a:cxnLst/>
            <a:rect l="l" t="t" r="r" b="b"/>
            <a:pathLst>
              <a:path w="49530" h="49529">
                <a:moveTo>
                  <a:pt x="49123" y="24561"/>
                </a:moveTo>
                <a:lnTo>
                  <a:pt x="47193" y="34121"/>
                </a:lnTo>
                <a:lnTo>
                  <a:pt x="41929" y="41928"/>
                </a:lnTo>
                <a:lnTo>
                  <a:pt x="34122" y="47193"/>
                </a:lnTo>
                <a:lnTo>
                  <a:pt x="24561" y="49123"/>
                </a:lnTo>
                <a:lnTo>
                  <a:pt x="15000" y="47193"/>
                </a:lnTo>
                <a:lnTo>
                  <a:pt x="7193" y="41928"/>
                </a:lnTo>
                <a:lnTo>
                  <a:pt x="1929" y="34121"/>
                </a:lnTo>
                <a:lnTo>
                  <a:pt x="0" y="24561"/>
                </a:lnTo>
                <a:lnTo>
                  <a:pt x="1929" y="15000"/>
                </a:lnTo>
                <a:lnTo>
                  <a:pt x="7193" y="7193"/>
                </a:lnTo>
                <a:lnTo>
                  <a:pt x="15000"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285" name="object 285"/>
          <p:cNvSpPr/>
          <p:nvPr/>
        </p:nvSpPr>
        <p:spPr>
          <a:xfrm>
            <a:off x="3224268" y="2390380"/>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3" y="1930"/>
                </a:lnTo>
                <a:lnTo>
                  <a:pt x="41930" y="7193"/>
                </a:lnTo>
                <a:lnTo>
                  <a:pt x="47193" y="15001"/>
                </a:lnTo>
                <a:lnTo>
                  <a:pt x="49123" y="24562"/>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286" name="object 286"/>
          <p:cNvSpPr/>
          <p:nvPr/>
        </p:nvSpPr>
        <p:spPr>
          <a:xfrm>
            <a:off x="3224267" y="2390380"/>
            <a:ext cx="49530" cy="49530"/>
          </a:xfrm>
          <a:custGeom>
            <a:avLst/>
            <a:gdLst/>
            <a:ahLst/>
            <a:cxnLst/>
            <a:rect l="l" t="t" r="r" b="b"/>
            <a:pathLst>
              <a:path w="49529" h="49530">
                <a:moveTo>
                  <a:pt x="49123" y="24562"/>
                </a:moveTo>
                <a:lnTo>
                  <a:pt x="47193" y="34122"/>
                </a:lnTo>
                <a:lnTo>
                  <a:pt x="41930" y="41929"/>
                </a:lnTo>
                <a:lnTo>
                  <a:pt x="34123"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3" y="1930"/>
                </a:lnTo>
                <a:lnTo>
                  <a:pt x="41930"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87" name="object 287"/>
          <p:cNvSpPr/>
          <p:nvPr/>
        </p:nvSpPr>
        <p:spPr>
          <a:xfrm>
            <a:off x="6790866" y="543433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88" name="object 288"/>
          <p:cNvSpPr/>
          <p:nvPr/>
        </p:nvSpPr>
        <p:spPr>
          <a:xfrm>
            <a:off x="6790866" y="543433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89" name="object 289"/>
          <p:cNvSpPr/>
          <p:nvPr/>
        </p:nvSpPr>
        <p:spPr>
          <a:xfrm>
            <a:off x="5039621" y="6446676"/>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290" name="object 290"/>
          <p:cNvSpPr/>
          <p:nvPr/>
        </p:nvSpPr>
        <p:spPr>
          <a:xfrm>
            <a:off x="5039621" y="644667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291" name="object 291"/>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92" name="object 292"/>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93" name="object 293"/>
          <p:cNvSpPr/>
          <p:nvPr/>
        </p:nvSpPr>
        <p:spPr>
          <a:xfrm>
            <a:off x="7536030" y="441985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94" name="object 294"/>
          <p:cNvSpPr/>
          <p:nvPr/>
        </p:nvSpPr>
        <p:spPr>
          <a:xfrm>
            <a:off x="7536030" y="441985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95" name="object 295"/>
          <p:cNvSpPr/>
          <p:nvPr/>
        </p:nvSpPr>
        <p:spPr>
          <a:xfrm>
            <a:off x="7270529" y="518022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296" name="object 296"/>
          <p:cNvSpPr/>
          <p:nvPr/>
        </p:nvSpPr>
        <p:spPr>
          <a:xfrm>
            <a:off x="7270529" y="518022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297" name="object 297"/>
          <p:cNvSpPr/>
          <p:nvPr/>
        </p:nvSpPr>
        <p:spPr>
          <a:xfrm>
            <a:off x="2173081" y="1870543"/>
            <a:ext cx="49530" cy="49530"/>
          </a:xfrm>
          <a:custGeom>
            <a:avLst/>
            <a:gdLst/>
            <a:ahLst/>
            <a:cxnLst/>
            <a:rect l="l" t="t" r="r" b="b"/>
            <a:pathLst>
              <a:path w="49530" h="49530">
                <a:moveTo>
                  <a:pt x="24562" y="49123"/>
                </a:moveTo>
                <a:lnTo>
                  <a:pt x="15001" y="47193"/>
                </a:lnTo>
                <a:lnTo>
                  <a:pt x="7194" y="41929"/>
                </a:lnTo>
                <a:lnTo>
                  <a:pt x="1930" y="34122"/>
                </a:lnTo>
                <a:lnTo>
                  <a:pt x="0" y="24562"/>
                </a:lnTo>
                <a:lnTo>
                  <a:pt x="1930" y="15001"/>
                </a:lnTo>
                <a:lnTo>
                  <a:pt x="7194" y="7194"/>
                </a:lnTo>
                <a:lnTo>
                  <a:pt x="15001" y="1930"/>
                </a:lnTo>
                <a:lnTo>
                  <a:pt x="24562" y="0"/>
                </a:lnTo>
                <a:lnTo>
                  <a:pt x="34122" y="1930"/>
                </a:lnTo>
                <a:lnTo>
                  <a:pt x="41929" y="7194"/>
                </a:lnTo>
                <a:lnTo>
                  <a:pt x="47193" y="15001"/>
                </a:lnTo>
                <a:lnTo>
                  <a:pt x="49123" y="24562"/>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298" name="object 298"/>
          <p:cNvSpPr/>
          <p:nvPr/>
        </p:nvSpPr>
        <p:spPr>
          <a:xfrm>
            <a:off x="2173081" y="1870543"/>
            <a:ext cx="49530" cy="49530"/>
          </a:xfrm>
          <a:custGeom>
            <a:avLst/>
            <a:gdLst/>
            <a:ahLst/>
            <a:cxnLst/>
            <a:rect l="l" t="t" r="r" b="b"/>
            <a:pathLst>
              <a:path w="49530" h="49530">
                <a:moveTo>
                  <a:pt x="49123" y="24562"/>
                </a:moveTo>
                <a:lnTo>
                  <a:pt x="47193" y="34122"/>
                </a:lnTo>
                <a:lnTo>
                  <a:pt x="41929" y="41929"/>
                </a:lnTo>
                <a:lnTo>
                  <a:pt x="34122" y="47193"/>
                </a:lnTo>
                <a:lnTo>
                  <a:pt x="24562" y="49123"/>
                </a:lnTo>
                <a:lnTo>
                  <a:pt x="15001" y="47193"/>
                </a:lnTo>
                <a:lnTo>
                  <a:pt x="7194" y="41929"/>
                </a:lnTo>
                <a:lnTo>
                  <a:pt x="1930" y="34122"/>
                </a:lnTo>
                <a:lnTo>
                  <a:pt x="0" y="24562"/>
                </a:lnTo>
                <a:lnTo>
                  <a:pt x="1930" y="15001"/>
                </a:lnTo>
                <a:lnTo>
                  <a:pt x="7194" y="7194"/>
                </a:lnTo>
                <a:lnTo>
                  <a:pt x="15001" y="1930"/>
                </a:lnTo>
                <a:lnTo>
                  <a:pt x="24562"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299" name="object 299"/>
          <p:cNvSpPr/>
          <p:nvPr/>
        </p:nvSpPr>
        <p:spPr>
          <a:xfrm>
            <a:off x="6489758" y="656273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00" name="object 300"/>
          <p:cNvSpPr/>
          <p:nvPr/>
        </p:nvSpPr>
        <p:spPr>
          <a:xfrm>
            <a:off x="6489758" y="656273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01" name="object 301"/>
          <p:cNvSpPr/>
          <p:nvPr/>
        </p:nvSpPr>
        <p:spPr>
          <a:xfrm>
            <a:off x="2039261" y="3444349"/>
            <a:ext cx="49530" cy="49530"/>
          </a:xfrm>
          <a:custGeom>
            <a:avLst/>
            <a:gdLst/>
            <a:ahLst/>
            <a:cxnLst/>
            <a:rect l="l" t="t" r="r" b="b"/>
            <a:pathLst>
              <a:path w="49530" h="49529">
                <a:moveTo>
                  <a:pt x="24562" y="49123"/>
                </a:move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302" name="object 302"/>
          <p:cNvSpPr/>
          <p:nvPr/>
        </p:nvSpPr>
        <p:spPr>
          <a:xfrm>
            <a:off x="2039261" y="3444349"/>
            <a:ext cx="49530" cy="49530"/>
          </a:xfrm>
          <a:custGeom>
            <a:avLst/>
            <a:gdLst/>
            <a:ahLst/>
            <a:cxnLst/>
            <a:rect l="l" t="t" r="r" b="b"/>
            <a:pathLst>
              <a:path w="49530" h="49529">
                <a:moveTo>
                  <a:pt x="49123" y="24562"/>
                </a:moveTo>
                <a:lnTo>
                  <a:pt x="47193" y="34122"/>
                </a:lnTo>
                <a:lnTo>
                  <a:pt x="41929" y="41929"/>
                </a:lnTo>
                <a:lnTo>
                  <a:pt x="34122" y="47193"/>
                </a:lnTo>
                <a:lnTo>
                  <a:pt x="24562" y="49123"/>
                </a:ln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03" name="object 303"/>
          <p:cNvSpPr/>
          <p:nvPr/>
        </p:nvSpPr>
        <p:spPr>
          <a:xfrm>
            <a:off x="5852331" y="6778956"/>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304" name="object 304"/>
          <p:cNvSpPr/>
          <p:nvPr/>
        </p:nvSpPr>
        <p:spPr>
          <a:xfrm>
            <a:off x="5852331" y="6778956"/>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05" name="object 305"/>
          <p:cNvSpPr/>
          <p:nvPr/>
        </p:nvSpPr>
        <p:spPr>
          <a:xfrm>
            <a:off x="7376669" y="4722566"/>
            <a:ext cx="49530" cy="49530"/>
          </a:xfrm>
          <a:custGeom>
            <a:avLst/>
            <a:gdLst/>
            <a:ahLst/>
            <a:cxnLst/>
            <a:rect l="l" t="t" r="r" b="b"/>
            <a:pathLst>
              <a:path w="49529" h="49529">
                <a:moveTo>
                  <a:pt x="24561" y="49123"/>
                </a:moveTo>
                <a:lnTo>
                  <a:pt x="15001" y="47193"/>
                </a:lnTo>
                <a:lnTo>
                  <a:pt x="7194" y="41929"/>
                </a:lnTo>
                <a:lnTo>
                  <a:pt x="1930" y="34121"/>
                </a:lnTo>
                <a:lnTo>
                  <a:pt x="0" y="24559"/>
                </a:lnTo>
                <a:lnTo>
                  <a:pt x="1930" y="15000"/>
                </a:lnTo>
                <a:lnTo>
                  <a:pt x="7194" y="7193"/>
                </a:lnTo>
                <a:lnTo>
                  <a:pt x="15001" y="1930"/>
                </a:lnTo>
                <a:lnTo>
                  <a:pt x="24561" y="0"/>
                </a:lnTo>
                <a:lnTo>
                  <a:pt x="34122" y="1930"/>
                </a:lnTo>
                <a:lnTo>
                  <a:pt x="41929" y="7193"/>
                </a:lnTo>
                <a:lnTo>
                  <a:pt x="47193" y="15000"/>
                </a:lnTo>
                <a:lnTo>
                  <a:pt x="49123" y="24559"/>
                </a:lnTo>
                <a:lnTo>
                  <a:pt x="47193" y="34121"/>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06" name="object 306"/>
          <p:cNvSpPr/>
          <p:nvPr/>
        </p:nvSpPr>
        <p:spPr>
          <a:xfrm>
            <a:off x="7376669" y="4722566"/>
            <a:ext cx="49530" cy="49530"/>
          </a:xfrm>
          <a:custGeom>
            <a:avLst/>
            <a:gdLst/>
            <a:ahLst/>
            <a:cxnLst/>
            <a:rect l="l" t="t" r="r" b="b"/>
            <a:pathLst>
              <a:path w="49529" h="49529">
                <a:moveTo>
                  <a:pt x="49123" y="24559"/>
                </a:moveTo>
                <a:lnTo>
                  <a:pt x="47193" y="34121"/>
                </a:lnTo>
                <a:lnTo>
                  <a:pt x="41929" y="41929"/>
                </a:lnTo>
                <a:lnTo>
                  <a:pt x="34122" y="47193"/>
                </a:lnTo>
                <a:lnTo>
                  <a:pt x="24561" y="49123"/>
                </a:lnTo>
                <a:lnTo>
                  <a:pt x="15001" y="47193"/>
                </a:lnTo>
                <a:lnTo>
                  <a:pt x="7194" y="41929"/>
                </a:lnTo>
                <a:lnTo>
                  <a:pt x="1930" y="34121"/>
                </a:lnTo>
                <a:lnTo>
                  <a:pt x="0" y="24559"/>
                </a:lnTo>
                <a:lnTo>
                  <a:pt x="1930" y="15000"/>
                </a:lnTo>
                <a:lnTo>
                  <a:pt x="7194" y="7193"/>
                </a:lnTo>
                <a:lnTo>
                  <a:pt x="15001" y="1930"/>
                </a:lnTo>
                <a:lnTo>
                  <a:pt x="24561" y="0"/>
                </a:lnTo>
                <a:lnTo>
                  <a:pt x="34122" y="1930"/>
                </a:lnTo>
                <a:lnTo>
                  <a:pt x="41929" y="7193"/>
                </a:lnTo>
                <a:lnTo>
                  <a:pt x="47193" y="15000"/>
                </a:lnTo>
                <a:lnTo>
                  <a:pt x="49123" y="24559"/>
                </a:lnTo>
                <a:close/>
              </a:path>
            </a:pathLst>
          </a:custGeom>
          <a:ln w="3175">
            <a:solidFill>
              <a:srgbClr val="232323"/>
            </a:solidFill>
          </a:ln>
        </p:spPr>
        <p:txBody>
          <a:bodyPr wrap="square" lIns="0" tIns="0" rIns="0" bIns="0" rtlCol="0"/>
          <a:lstStyle/>
          <a:p>
            <a:endParaRPr/>
          </a:p>
        </p:txBody>
      </p:sp>
      <p:sp>
        <p:nvSpPr>
          <p:cNvPr id="307" name="object 307"/>
          <p:cNvSpPr/>
          <p:nvPr/>
        </p:nvSpPr>
        <p:spPr>
          <a:xfrm>
            <a:off x="4541337" y="6555421"/>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308" name="object 308"/>
          <p:cNvSpPr/>
          <p:nvPr/>
        </p:nvSpPr>
        <p:spPr>
          <a:xfrm>
            <a:off x="4541337" y="6555421"/>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309" name="object 309"/>
          <p:cNvSpPr/>
          <p:nvPr/>
        </p:nvSpPr>
        <p:spPr>
          <a:xfrm>
            <a:off x="4435593" y="1970601"/>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310" name="object 310"/>
          <p:cNvSpPr/>
          <p:nvPr/>
        </p:nvSpPr>
        <p:spPr>
          <a:xfrm>
            <a:off x="4435593" y="1970601"/>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11" name="object 311"/>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312" name="object 312"/>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13" name="object 313"/>
          <p:cNvSpPr/>
          <p:nvPr/>
        </p:nvSpPr>
        <p:spPr>
          <a:xfrm>
            <a:off x="6924126" y="645716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14" name="object 314"/>
          <p:cNvSpPr/>
          <p:nvPr/>
        </p:nvSpPr>
        <p:spPr>
          <a:xfrm>
            <a:off x="6924126" y="645716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15" name="object 315"/>
          <p:cNvSpPr/>
          <p:nvPr/>
        </p:nvSpPr>
        <p:spPr>
          <a:xfrm>
            <a:off x="4541337" y="6555421"/>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316" name="object 316"/>
          <p:cNvSpPr/>
          <p:nvPr/>
        </p:nvSpPr>
        <p:spPr>
          <a:xfrm>
            <a:off x="4541337" y="6555421"/>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317" name="object 317"/>
          <p:cNvSpPr/>
          <p:nvPr/>
        </p:nvSpPr>
        <p:spPr>
          <a:xfrm>
            <a:off x="6002194" y="6027213"/>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18" name="object 318"/>
          <p:cNvSpPr/>
          <p:nvPr/>
        </p:nvSpPr>
        <p:spPr>
          <a:xfrm>
            <a:off x="6002194" y="6027213"/>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19" name="object 319"/>
          <p:cNvSpPr/>
          <p:nvPr/>
        </p:nvSpPr>
        <p:spPr>
          <a:xfrm>
            <a:off x="2329462" y="4144787"/>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20" name="object 320"/>
          <p:cNvSpPr/>
          <p:nvPr/>
        </p:nvSpPr>
        <p:spPr>
          <a:xfrm>
            <a:off x="2329462" y="4144787"/>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21" name="object 321"/>
          <p:cNvSpPr/>
          <p:nvPr/>
        </p:nvSpPr>
        <p:spPr>
          <a:xfrm>
            <a:off x="2964580" y="5132856"/>
            <a:ext cx="49530" cy="49530"/>
          </a:xfrm>
          <a:custGeom>
            <a:avLst/>
            <a:gdLst/>
            <a:ahLst/>
            <a:cxnLst/>
            <a:rect l="l" t="t" r="r" b="b"/>
            <a:pathLst>
              <a:path w="49530" h="49529">
                <a:moveTo>
                  <a:pt x="24560" y="49123"/>
                </a:move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lnTo>
                  <a:pt x="47194" y="34122"/>
                </a:lnTo>
                <a:lnTo>
                  <a:pt x="41929" y="41929"/>
                </a:lnTo>
                <a:lnTo>
                  <a:pt x="34121" y="47193"/>
                </a:lnTo>
                <a:lnTo>
                  <a:pt x="24560" y="49123"/>
                </a:lnTo>
                <a:close/>
              </a:path>
            </a:pathLst>
          </a:custGeom>
          <a:solidFill>
            <a:srgbClr val="28B6FD"/>
          </a:solidFill>
        </p:spPr>
        <p:txBody>
          <a:bodyPr wrap="square" lIns="0" tIns="0" rIns="0" bIns="0" rtlCol="0"/>
          <a:lstStyle/>
          <a:p>
            <a:endParaRPr/>
          </a:p>
        </p:txBody>
      </p:sp>
      <p:sp>
        <p:nvSpPr>
          <p:cNvPr id="322" name="object 322"/>
          <p:cNvSpPr/>
          <p:nvPr/>
        </p:nvSpPr>
        <p:spPr>
          <a:xfrm>
            <a:off x="2964579" y="5132856"/>
            <a:ext cx="49530" cy="49530"/>
          </a:xfrm>
          <a:custGeom>
            <a:avLst/>
            <a:gdLst/>
            <a:ahLst/>
            <a:cxnLst/>
            <a:rect l="l" t="t" r="r" b="b"/>
            <a:pathLst>
              <a:path w="49530" h="49529">
                <a:moveTo>
                  <a:pt x="49124" y="24561"/>
                </a:moveTo>
                <a:lnTo>
                  <a:pt x="47194" y="34122"/>
                </a:lnTo>
                <a:lnTo>
                  <a:pt x="41929" y="41929"/>
                </a:lnTo>
                <a:lnTo>
                  <a:pt x="34121" y="47193"/>
                </a:lnTo>
                <a:lnTo>
                  <a:pt x="24560" y="49123"/>
                </a:ln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close/>
              </a:path>
            </a:pathLst>
          </a:custGeom>
          <a:ln w="3175">
            <a:solidFill>
              <a:srgbClr val="232323"/>
            </a:solidFill>
          </a:ln>
        </p:spPr>
        <p:txBody>
          <a:bodyPr wrap="square" lIns="0" tIns="0" rIns="0" bIns="0" rtlCol="0"/>
          <a:lstStyle/>
          <a:p>
            <a:endParaRPr/>
          </a:p>
        </p:txBody>
      </p:sp>
      <p:sp>
        <p:nvSpPr>
          <p:cNvPr id="323" name="object 323"/>
          <p:cNvSpPr/>
          <p:nvPr/>
        </p:nvSpPr>
        <p:spPr>
          <a:xfrm>
            <a:off x="6485587" y="394420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324" name="object 324"/>
          <p:cNvSpPr/>
          <p:nvPr/>
        </p:nvSpPr>
        <p:spPr>
          <a:xfrm>
            <a:off x="6485587" y="394420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325" name="object 325"/>
          <p:cNvSpPr/>
          <p:nvPr/>
        </p:nvSpPr>
        <p:spPr>
          <a:xfrm>
            <a:off x="7189290" y="4929301"/>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326" name="object 326"/>
          <p:cNvSpPr/>
          <p:nvPr/>
        </p:nvSpPr>
        <p:spPr>
          <a:xfrm>
            <a:off x="7189290" y="4929301"/>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327" name="object 327"/>
          <p:cNvSpPr/>
          <p:nvPr/>
        </p:nvSpPr>
        <p:spPr>
          <a:xfrm>
            <a:off x="6409223" y="540363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30" y="7194"/>
                </a:lnTo>
                <a:lnTo>
                  <a:pt x="47195" y="15001"/>
                </a:lnTo>
                <a:lnTo>
                  <a:pt x="49125" y="24561"/>
                </a:lnTo>
                <a:lnTo>
                  <a:pt x="47195" y="34122"/>
                </a:lnTo>
                <a:lnTo>
                  <a:pt x="41930" y="41929"/>
                </a:lnTo>
                <a:lnTo>
                  <a:pt x="34122" y="47193"/>
                </a:lnTo>
                <a:lnTo>
                  <a:pt x="24561" y="49123"/>
                </a:lnTo>
                <a:close/>
              </a:path>
            </a:pathLst>
          </a:custGeom>
          <a:solidFill>
            <a:srgbClr val="28B6FD"/>
          </a:solidFill>
        </p:spPr>
        <p:txBody>
          <a:bodyPr wrap="square" lIns="0" tIns="0" rIns="0" bIns="0" rtlCol="0"/>
          <a:lstStyle/>
          <a:p>
            <a:endParaRPr/>
          </a:p>
        </p:txBody>
      </p:sp>
      <p:sp>
        <p:nvSpPr>
          <p:cNvPr id="328" name="object 328"/>
          <p:cNvSpPr/>
          <p:nvPr/>
        </p:nvSpPr>
        <p:spPr>
          <a:xfrm>
            <a:off x="6409223" y="5403633"/>
            <a:ext cx="49530" cy="49530"/>
          </a:xfrm>
          <a:custGeom>
            <a:avLst/>
            <a:gdLst/>
            <a:ahLst/>
            <a:cxnLst/>
            <a:rect l="l" t="t" r="r" b="b"/>
            <a:pathLst>
              <a:path w="49529" h="49529">
                <a:moveTo>
                  <a:pt x="49125" y="24561"/>
                </a:moveTo>
                <a:lnTo>
                  <a:pt x="47195" y="34122"/>
                </a:lnTo>
                <a:lnTo>
                  <a:pt x="41930"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30"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329" name="object 329"/>
          <p:cNvSpPr/>
          <p:nvPr/>
        </p:nvSpPr>
        <p:spPr>
          <a:xfrm>
            <a:off x="2975844" y="3118673"/>
            <a:ext cx="49530" cy="49530"/>
          </a:xfrm>
          <a:custGeom>
            <a:avLst/>
            <a:gdLst/>
            <a:ahLst/>
            <a:cxnLst/>
            <a:rect l="l" t="t" r="r" b="b"/>
            <a:pathLst>
              <a:path w="49530" h="49530">
                <a:moveTo>
                  <a:pt x="24561" y="49123"/>
                </a:moveTo>
                <a:lnTo>
                  <a:pt x="15000" y="47193"/>
                </a:lnTo>
                <a:lnTo>
                  <a:pt x="7193" y="41929"/>
                </a:lnTo>
                <a:lnTo>
                  <a:pt x="1930" y="34122"/>
                </a:lnTo>
                <a:lnTo>
                  <a:pt x="0" y="24561"/>
                </a:lnTo>
                <a:lnTo>
                  <a:pt x="1930" y="15001"/>
                </a:lnTo>
                <a:lnTo>
                  <a:pt x="7193" y="7193"/>
                </a:lnTo>
                <a:lnTo>
                  <a:pt x="15000" y="1930"/>
                </a:lnTo>
                <a:lnTo>
                  <a:pt x="24561" y="0"/>
                </a:lnTo>
                <a:lnTo>
                  <a:pt x="34121" y="1930"/>
                </a:lnTo>
                <a:lnTo>
                  <a:pt x="41929" y="7193"/>
                </a:lnTo>
                <a:lnTo>
                  <a:pt x="47194" y="15001"/>
                </a:lnTo>
                <a:lnTo>
                  <a:pt x="49124" y="24561"/>
                </a:lnTo>
                <a:lnTo>
                  <a:pt x="47194" y="34122"/>
                </a:lnTo>
                <a:lnTo>
                  <a:pt x="41929" y="41929"/>
                </a:lnTo>
                <a:lnTo>
                  <a:pt x="34121" y="47193"/>
                </a:lnTo>
                <a:lnTo>
                  <a:pt x="24561" y="49123"/>
                </a:lnTo>
                <a:close/>
              </a:path>
            </a:pathLst>
          </a:custGeom>
          <a:solidFill>
            <a:srgbClr val="28B6FD"/>
          </a:solidFill>
        </p:spPr>
        <p:txBody>
          <a:bodyPr wrap="square" lIns="0" tIns="0" rIns="0" bIns="0" rtlCol="0"/>
          <a:lstStyle/>
          <a:p>
            <a:endParaRPr/>
          </a:p>
        </p:txBody>
      </p:sp>
      <p:sp>
        <p:nvSpPr>
          <p:cNvPr id="330" name="object 330"/>
          <p:cNvSpPr/>
          <p:nvPr/>
        </p:nvSpPr>
        <p:spPr>
          <a:xfrm>
            <a:off x="2975844" y="3118673"/>
            <a:ext cx="49530" cy="49530"/>
          </a:xfrm>
          <a:custGeom>
            <a:avLst/>
            <a:gdLst/>
            <a:ahLst/>
            <a:cxnLst/>
            <a:rect l="l" t="t" r="r" b="b"/>
            <a:pathLst>
              <a:path w="49530" h="49530">
                <a:moveTo>
                  <a:pt x="49124" y="24561"/>
                </a:moveTo>
                <a:lnTo>
                  <a:pt x="47194" y="34122"/>
                </a:lnTo>
                <a:lnTo>
                  <a:pt x="41929" y="41929"/>
                </a:lnTo>
                <a:lnTo>
                  <a:pt x="34121" y="47193"/>
                </a:lnTo>
                <a:lnTo>
                  <a:pt x="24561" y="49123"/>
                </a:lnTo>
                <a:lnTo>
                  <a:pt x="15000" y="47193"/>
                </a:lnTo>
                <a:lnTo>
                  <a:pt x="7193" y="41929"/>
                </a:lnTo>
                <a:lnTo>
                  <a:pt x="1930" y="34122"/>
                </a:lnTo>
                <a:lnTo>
                  <a:pt x="0" y="24561"/>
                </a:lnTo>
                <a:lnTo>
                  <a:pt x="1930" y="15001"/>
                </a:lnTo>
                <a:lnTo>
                  <a:pt x="7193" y="7193"/>
                </a:lnTo>
                <a:lnTo>
                  <a:pt x="15000" y="1930"/>
                </a:lnTo>
                <a:lnTo>
                  <a:pt x="24561" y="0"/>
                </a:lnTo>
                <a:lnTo>
                  <a:pt x="34121" y="1930"/>
                </a:lnTo>
                <a:lnTo>
                  <a:pt x="41929" y="7193"/>
                </a:lnTo>
                <a:lnTo>
                  <a:pt x="47194" y="15001"/>
                </a:lnTo>
                <a:lnTo>
                  <a:pt x="49124" y="24561"/>
                </a:lnTo>
                <a:close/>
              </a:path>
            </a:pathLst>
          </a:custGeom>
          <a:ln w="3175">
            <a:solidFill>
              <a:srgbClr val="232323"/>
            </a:solidFill>
          </a:ln>
        </p:spPr>
        <p:txBody>
          <a:bodyPr wrap="square" lIns="0" tIns="0" rIns="0" bIns="0" rtlCol="0"/>
          <a:lstStyle/>
          <a:p>
            <a:endParaRPr/>
          </a:p>
        </p:txBody>
      </p:sp>
      <p:sp>
        <p:nvSpPr>
          <p:cNvPr id="331" name="object 331"/>
          <p:cNvSpPr/>
          <p:nvPr/>
        </p:nvSpPr>
        <p:spPr>
          <a:xfrm>
            <a:off x="2880364" y="4121793"/>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332" name="object 332"/>
          <p:cNvSpPr/>
          <p:nvPr/>
        </p:nvSpPr>
        <p:spPr>
          <a:xfrm>
            <a:off x="2880364" y="4121793"/>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33" name="object 333"/>
          <p:cNvSpPr/>
          <p:nvPr/>
        </p:nvSpPr>
        <p:spPr>
          <a:xfrm>
            <a:off x="2964580" y="5132856"/>
            <a:ext cx="49530" cy="49530"/>
          </a:xfrm>
          <a:custGeom>
            <a:avLst/>
            <a:gdLst/>
            <a:ahLst/>
            <a:cxnLst/>
            <a:rect l="l" t="t" r="r" b="b"/>
            <a:pathLst>
              <a:path w="49530" h="49529">
                <a:moveTo>
                  <a:pt x="24560" y="49123"/>
                </a:move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lnTo>
                  <a:pt x="47194" y="34122"/>
                </a:lnTo>
                <a:lnTo>
                  <a:pt x="41929" y="41929"/>
                </a:lnTo>
                <a:lnTo>
                  <a:pt x="34121" y="47193"/>
                </a:lnTo>
                <a:lnTo>
                  <a:pt x="24560" y="49123"/>
                </a:lnTo>
                <a:close/>
              </a:path>
            </a:pathLst>
          </a:custGeom>
          <a:solidFill>
            <a:srgbClr val="28B6FD"/>
          </a:solidFill>
        </p:spPr>
        <p:txBody>
          <a:bodyPr wrap="square" lIns="0" tIns="0" rIns="0" bIns="0" rtlCol="0"/>
          <a:lstStyle/>
          <a:p>
            <a:endParaRPr/>
          </a:p>
        </p:txBody>
      </p:sp>
      <p:sp>
        <p:nvSpPr>
          <p:cNvPr id="334" name="object 334"/>
          <p:cNvSpPr/>
          <p:nvPr/>
        </p:nvSpPr>
        <p:spPr>
          <a:xfrm>
            <a:off x="2964579" y="5132856"/>
            <a:ext cx="49530" cy="49530"/>
          </a:xfrm>
          <a:custGeom>
            <a:avLst/>
            <a:gdLst/>
            <a:ahLst/>
            <a:cxnLst/>
            <a:rect l="l" t="t" r="r" b="b"/>
            <a:pathLst>
              <a:path w="49530" h="49529">
                <a:moveTo>
                  <a:pt x="49124" y="24561"/>
                </a:moveTo>
                <a:lnTo>
                  <a:pt x="47194" y="34122"/>
                </a:lnTo>
                <a:lnTo>
                  <a:pt x="41929" y="41929"/>
                </a:lnTo>
                <a:lnTo>
                  <a:pt x="34121" y="47193"/>
                </a:lnTo>
                <a:lnTo>
                  <a:pt x="24560" y="49123"/>
                </a:ln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close/>
              </a:path>
            </a:pathLst>
          </a:custGeom>
          <a:ln w="3175">
            <a:solidFill>
              <a:srgbClr val="232323"/>
            </a:solidFill>
          </a:ln>
        </p:spPr>
        <p:txBody>
          <a:bodyPr wrap="square" lIns="0" tIns="0" rIns="0" bIns="0" rtlCol="0"/>
          <a:lstStyle/>
          <a:p>
            <a:endParaRPr/>
          </a:p>
        </p:txBody>
      </p:sp>
      <p:sp>
        <p:nvSpPr>
          <p:cNvPr id="335" name="object 335"/>
          <p:cNvSpPr/>
          <p:nvPr/>
        </p:nvSpPr>
        <p:spPr>
          <a:xfrm>
            <a:off x="4011476" y="646214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36" name="object 336"/>
          <p:cNvSpPr/>
          <p:nvPr/>
        </p:nvSpPr>
        <p:spPr>
          <a:xfrm>
            <a:off x="4011476" y="646214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37" name="object 337"/>
          <p:cNvSpPr/>
          <p:nvPr/>
        </p:nvSpPr>
        <p:spPr>
          <a:xfrm>
            <a:off x="2198534" y="2428171"/>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338" name="object 338"/>
          <p:cNvSpPr/>
          <p:nvPr/>
        </p:nvSpPr>
        <p:spPr>
          <a:xfrm>
            <a:off x="2198534" y="2428171"/>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39" name="object 339"/>
          <p:cNvSpPr/>
          <p:nvPr/>
        </p:nvSpPr>
        <p:spPr>
          <a:xfrm>
            <a:off x="3376243" y="1853134"/>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40" name="object 340"/>
          <p:cNvSpPr/>
          <p:nvPr/>
        </p:nvSpPr>
        <p:spPr>
          <a:xfrm>
            <a:off x="3376243" y="1853134"/>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41" name="object 341"/>
          <p:cNvSpPr/>
          <p:nvPr/>
        </p:nvSpPr>
        <p:spPr>
          <a:xfrm>
            <a:off x="6627433" y="483871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42" name="object 342"/>
          <p:cNvSpPr/>
          <p:nvPr/>
        </p:nvSpPr>
        <p:spPr>
          <a:xfrm>
            <a:off x="6627432" y="483871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43" name="object 343"/>
          <p:cNvSpPr/>
          <p:nvPr/>
        </p:nvSpPr>
        <p:spPr>
          <a:xfrm>
            <a:off x="3007058" y="1847077"/>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44" name="object 344"/>
          <p:cNvSpPr/>
          <p:nvPr/>
        </p:nvSpPr>
        <p:spPr>
          <a:xfrm>
            <a:off x="3007058" y="1847077"/>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45" name="object 345"/>
          <p:cNvSpPr/>
          <p:nvPr/>
        </p:nvSpPr>
        <p:spPr>
          <a:xfrm>
            <a:off x="6745061" y="5037439"/>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46" name="object 346"/>
          <p:cNvSpPr/>
          <p:nvPr/>
        </p:nvSpPr>
        <p:spPr>
          <a:xfrm>
            <a:off x="6745061" y="5037439"/>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47" name="object 347"/>
          <p:cNvSpPr/>
          <p:nvPr/>
        </p:nvSpPr>
        <p:spPr>
          <a:xfrm>
            <a:off x="2250974" y="3454487"/>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48" name="object 348"/>
          <p:cNvSpPr/>
          <p:nvPr/>
        </p:nvSpPr>
        <p:spPr>
          <a:xfrm>
            <a:off x="2250974" y="3454487"/>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49" name="object 349"/>
          <p:cNvSpPr/>
          <p:nvPr/>
        </p:nvSpPr>
        <p:spPr>
          <a:xfrm>
            <a:off x="6693590" y="456655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50" name="object 350"/>
          <p:cNvSpPr/>
          <p:nvPr/>
        </p:nvSpPr>
        <p:spPr>
          <a:xfrm>
            <a:off x="6693590" y="45665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51" name="object 351"/>
          <p:cNvSpPr/>
          <p:nvPr/>
        </p:nvSpPr>
        <p:spPr>
          <a:xfrm>
            <a:off x="3125571" y="3108981"/>
            <a:ext cx="3501275" cy="3200619"/>
          </a:xfrm>
          <a:prstGeom prst="rect">
            <a:avLst/>
          </a:prstGeom>
          <a:blipFill>
            <a:blip r:embed="rId4" cstate="print"/>
            <a:stretch>
              <a:fillRect/>
            </a:stretch>
          </a:blipFill>
        </p:spPr>
        <p:txBody>
          <a:bodyPr wrap="square" lIns="0" tIns="0" rIns="0" bIns="0" rtlCol="0"/>
          <a:lstStyle/>
          <a:p>
            <a:endParaRPr/>
          </a:p>
        </p:txBody>
      </p:sp>
      <p:sp>
        <p:nvSpPr>
          <p:cNvPr id="352" name="object 352"/>
          <p:cNvSpPr/>
          <p:nvPr/>
        </p:nvSpPr>
        <p:spPr>
          <a:xfrm>
            <a:off x="1830248" y="2982473"/>
            <a:ext cx="49123" cy="49123"/>
          </a:xfrm>
          <a:prstGeom prst="rect">
            <a:avLst/>
          </a:prstGeom>
          <a:blipFill>
            <a:blip r:embed="rId5" cstate="print"/>
            <a:stretch>
              <a:fillRect/>
            </a:stretch>
          </a:blipFill>
        </p:spPr>
        <p:txBody>
          <a:bodyPr wrap="square" lIns="0" tIns="0" rIns="0" bIns="0" rtlCol="0"/>
          <a:lstStyle/>
          <a:p>
            <a:endParaRPr/>
          </a:p>
        </p:txBody>
      </p:sp>
      <p:sp>
        <p:nvSpPr>
          <p:cNvPr id="353" name="object 353"/>
          <p:cNvSpPr/>
          <p:nvPr/>
        </p:nvSpPr>
        <p:spPr>
          <a:xfrm>
            <a:off x="2329462" y="4144787"/>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54" name="object 354"/>
          <p:cNvSpPr/>
          <p:nvPr/>
        </p:nvSpPr>
        <p:spPr>
          <a:xfrm>
            <a:off x="2329462" y="4144787"/>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55" name="object 355"/>
          <p:cNvSpPr/>
          <p:nvPr/>
        </p:nvSpPr>
        <p:spPr>
          <a:xfrm>
            <a:off x="3177458" y="5737784"/>
            <a:ext cx="49530" cy="49530"/>
          </a:xfrm>
          <a:custGeom>
            <a:avLst/>
            <a:gdLst/>
            <a:ahLst/>
            <a:cxnLst/>
            <a:rect l="l" t="t" r="r" b="b"/>
            <a:pathLst>
              <a:path w="49530" h="49529">
                <a:moveTo>
                  <a:pt x="24561" y="49123"/>
                </a:moveTo>
                <a:lnTo>
                  <a:pt x="15000" y="47193"/>
                </a:lnTo>
                <a:lnTo>
                  <a:pt x="7193" y="41928"/>
                </a:lnTo>
                <a:lnTo>
                  <a:pt x="1929" y="34121"/>
                </a:lnTo>
                <a:lnTo>
                  <a:pt x="0" y="24561"/>
                </a:lnTo>
                <a:lnTo>
                  <a:pt x="1929" y="15000"/>
                </a:lnTo>
                <a:lnTo>
                  <a:pt x="7193" y="7193"/>
                </a:lnTo>
                <a:lnTo>
                  <a:pt x="15000" y="1929"/>
                </a:lnTo>
                <a:lnTo>
                  <a:pt x="24561" y="0"/>
                </a:lnTo>
                <a:lnTo>
                  <a:pt x="34122" y="1929"/>
                </a:lnTo>
                <a:lnTo>
                  <a:pt x="41929" y="7193"/>
                </a:lnTo>
                <a:lnTo>
                  <a:pt x="47193" y="15000"/>
                </a:lnTo>
                <a:lnTo>
                  <a:pt x="49123" y="24561"/>
                </a:lnTo>
                <a:lnTo>
                  <a:pt x="47193" y="34121"/>
                </a:lnTo>
                <a:lnTo>
                  <a:pt x="41929" y="41928"/>
                </a:lnTo>
                <a:lnTo>
                  <a:pt x="34122" y="47193"/>
                </a:lnTo>
                <a:lnTo>
                  <a:pt x="24561" y="49123"/>
                </a:lnTo>
                <a:close/>
              </a:path>
            </a:pathLst>
          </a:custGeom>
          <a:solidFill>
            <a:srgbClr val="28B6FD"/>
          </a:solidFill>
        </p:spPr>
        <p:txBody>
          <a:bodyPr wrap="square" lIns="0" tIns="0" rIns="0" bIns="0" rtlCol="0"/>
          <a:lstStyle/>
          <a:p>
            <a:endParaRPr/>
          </a:p>
        </p:txBody>
      </p:sp>
      <p:sp>
        <p:nvSpPr>
          <p:cNvPr id="356" name="object 356"/>
          <p:cNvSpPr/>
          <p:nvPr/>
        </p:nvSpPr>
        <p:spPr>
          <a:xfrm>
            <a:off x="3177458" y="5737784"/>
            <a:ext cx="49530" cy="49530"/>
          </a:xfrm>
          <a:custGeom>
            <a:avLst/>
            <a:gdLst/>
            <a:ahLst/>
            <a:cxnLst/>
            <a:rect l="l" t="t" r="r" b="b"/>
            <a:pathLst>
              <a:path w="49530" h="49529">
                <a:moveTo>
                  <a:pt x="49123" y="24561"/>
                </a:moveTo>
                <a:lnTo>
                  <a:pt x="47193" y="34121"/>
                </a:lnTo>
                <a:lnTo>
                  <a:pt x="41929" y="41928"/>
                </a:lnTo>
                <a:lnTo>
                  <a:pt x="34122" y="47193"/>
                </a:lnTo>
                <a:lnTo>
                  <a:pt x="24561" y="49123"/>
                </a:lnTo>
                <a:lnTo>
                  <a:pt x="15000" y="47193"/>
                </a:lnTo>
                <a:lnTo>
                  <a:pt x="7193" y="41928"/>
                </a:lnTo>
                <a:lnTo>
                  <a:pt x="1929" y="34121"/>
                </a:lnTo>
                <a:lnTo>
                  <a:pt x="0" y="24561"/>
                </a:lnTo>
                <a:lnTo>
                  <a:pt x="1929" y="15000"/>
                </a:lnTo>
                <a:lnTo>
                  <a:pt x="7193" y="7193"/>
                </a:lnTo>
                <a:lnTo>
                  <a:pt x="15000"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357" name="object 357"/>
          <p:cNvSpPr/>
          <p:nvPr/>
        </p:nvSpPr>
        <p:spPr>
          <a:xfrm>
            <a:off x="2201186" y="3874615"/>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58" name="object 358"/>
          <p:cNvSpPr/>
          <p:nvPr/>
        </p:nvSpPr>
        <p:spPr>
          <a:xfrm>
            <a:off x="2201186" y="3874615"/>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59" name="object 359"/>
          <p:cNvSpPr/>
          <p:nvPr/>
        </p:nvSpPr>
        <p:spPr>
          <a:xfrm>
            <a:off x="7786003" y="4814712"/>
            <a:ext cx="49530" cy="49530"/>
          </a:xfrm>
          <a:custGeom>
            <a:avLst/>
            <a:gdLst/>
            <a:ahLst/>
            <a:cxnLst/>
            <a:rect l="l" t="t" r="r" b="b"/>
            <a:pathLst>
              <a:path w="49529" h="49529">
                <a:moveTo>
                  <a:pt x="24559" y="49123"/>
                </a:move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lnTo>
                  <a:pt x="47191" y="34122"/>
                </a:lnTo>
                <a:lnTo>
                  <a:pt x="41927" y="41929"/>
                </a:lnTo>
                <a:lnTo>
                  <a:pt x="34120" y="47193"/>
                </a:lnTo>
                <a:lnTo>
                  <a:pt x="24559" y="49123"/>
                </a:lnTo>
                <a:close/>
              </a:path>
            </a:pathLst>
          </a:custGeom>
          <a:solidFill>
            <a:srgbClr val="28B6FD"/>
          </a:solidFill>
        </p:spPr>
        <p:txBody>
          <a:bodyPr wrap="square" lIns="0" tIns="0" rIns="0" bIns="0" rtlCol="0"/>
          <a:lstStyle/>
          <a:p>
            <a:endParaRPr/>
          </a:p>
        </p:txBody>
      </p:sp>
      <p:sp>
        <p:nvSpPr>
          <p:cNvPr id="360" name="object 360"/>
          <p:cNvSpPr/>
          <p:nvPr/>
        </p:nvSpPr>
        <p:spPr>
          <a:xfrm>
            <a:off x="7786003" y="4814712"/>
            <a:ext cx="49530" cy="49530"/>
          </a:xfrm>
          <a:custGeom>
            <a:avLst/>
            <a:gdLst/>
            <a:ahLst/>
            <a:cxnLst/>
            <a:rect l="l" t="t" r="r" b="b"/>
            <a:pathLst>
              <a:path w="49529" h="49529">
                <a:moveTo>
                  <a:pt x="49121" y="24561"/>
                </a:moveTo>
                <a:lnTo>
                  <a:pt x="47191" y="34122"/>
                </a:lnTo>
                <a:lnTo>
                  <a:pt x="41927" y="41929"/>
                </a:lnTo>
                <a:lnTo>
                  <a:pt x="34120" y="47193"/>
                </a:lnTo>
                <a:lnTo>
                  <a:pt x="24559" y="49123"/>
                </a:lnTo>
                <a:lnTo>
                  <a:pt x="14999" y="47193"/>
                </a:lnTo>
                <a:lnTo>
                  <a:pt x="7192" y="41929"/>
                </a:lnTo>
                <a:lnTo>
                  <a:pt x="1929" y="34122"/>
                </a:lnTo>
                <a:lnTo>
                  <a:pt x="0" y="24561"/>
                </a:lnTo>
                <a:lnTo>
                  <a:pt x="1929" y="15001"/>
                </a:lnTo>
                <a:lnTo>
                  <a:pt x="7192" y="7194"/>
                </a:lnTo>
                <a:lnTo>
                  <a:pt x="14999" y="1930"/>
                </a:lnTo>
                <a:lnTo>
                  <a:pt x="24559" y="0"/>
                </a:lnTo>
                <a:lnTo>
                  <a:pt x="34120" y="1930"/>
                </a:lnTo>
                <a:lnTo>
                  <a:pt x="41927"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361" name="object 361"/>
          <p:cNvSpPr/>
          <p:nvPr/>
        </p:nvSpPr>
        <p:spPr>
          <a:xfrm>
            <a:off x="3201436" y="3042288"/>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62" name="object 362"/>
          <p:cNvSpPr/>
          <p:nvPr/>
        </p:nvSpPr>
        <p:spPr>
          <a:xfrm>
            <a:off x="3201436" y="3042288"/>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63" name="object 363"/>
          <p:cNvSpPr/>
          <p:nvPr/>
        </p:nvSpPr>
        <p:spPr>
          <a:xfrm>
            <a:off x="3042544" y="601558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64" name="object 364"/>
          <p:cNvSpPr/>
          <p:nvPr/>
        </p:nvSpPr>
        <p:spPr>
          <a:xfrm>
            <a:off x="3042544" y="601558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65" name="object 365"/>
          <p:cNvSpPr/>
          <p:nvPr/>
        </p:nvSpPr>
        <p:spPr>
          <a:xfrm>
            <a:off x="3911282" y="2677045"/>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66" name="object 366"/>
          <p:cNvSpPr/>
          <p:nvPr/>
        </p:nvSpPr>
        <p:spPr>
          <a:xfrm>
            <a:off x="3911282" y="2677045"/>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67" name="object 367"/>
          <p:cNvSpPr/>
          <p:nvPr/>
        </p:nvSpPr>
        <p:spPr>
          <a:xfrm>
            <a:off x="6614685" y="4794415"/>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lnTo>
                  <a:pt x="47193" y="34122"/>
                </a:lnTo>
                <a:lnTo>
                  <a:pt x="41929" y="41929"/>
                </a:lnTo>
                <a:lnTo>
                  <a:pt x="34123" y="47193"/>
                </a:lnTo>
                <a:lnTo>
                  <a:pt x="24563" y="49123"/>
                </a:lnTo>
                <a:close/>
              </a:path>
            </a:pathLst>
          </a:custGeom>
          <a:solidFill>
            <a:srgbClr val="28B6FD"/>
          </a:solidFill>
        </p:spPr>
        <p:txBody>
          <a:bodyPr wrap="square" lIns="0" tIns="0" rIns="0" bIns="0" rtlCol="0"/>
          <a:lstStyle/>
          <a:p>
            <a:endParaRPr/>
          </a:p>
        </p:txBody>
      </p:sp>
      <p:sp>
        <p:nvSpPr>
          <p:cNvPr id="368" name="object 368"/>
          <p:cNvSpPr/>
          <p:nvPr/>
        </p:nvSpPr>
        <p:spPr>
          <a:xfrm>
            <a:off x="6614685" y="4794415"/>
            <a:ext cx="49530" cy="49530"/>
          </a:xfrm>
          <a:custGeom>
            <a:avLst/>
            <a:gdLst/>
            <a:ahLst/>
            <a:cxnLst/>
            <a:rect l="l" t="t" r="r" b="b"/>
            <a:pathLst>
              <a:path w="49529" h="49529">
                <a:moveTo>
                  <a:pt x="49123" y="24561"/>
                </a:moveTo>
                <a:lnTo>
                  <a:pt x="47193" y="34122"/>
                </a:lnTo>
                <a:lnTo>
                  <a:pt x="41929" y="41929"/>
                </a:lnTo>
                <a:lnTo>
                  <a:pt x="34123"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69" name="object 369"/>
          <p:cNvSpPr/>
          <p:nvPr/>
        </p:nvSpPr>
        <p:spPr>
          <a:xfrm>
            <a:off x="5852331" y="6778956"/>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370" name="object 370"/>
          <p:cNvSpPr/>
          <p:nvPr/>
        </p:nvSpPr>
        <p:spPr>
          <a:xfrm>
            <a:off x="5852331" y="6778956"/>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71" name="object 371"/>
          <p:cNvSpPr/>
          <p:nvPr/>
        </p:nvSpPr>
        <p:spPr>
          <a:xfrm>
            <a:off x="7080574" y="5374644"/>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72" name="object 372"/>
          <p:cNvSpPr/>
          <p:nvPr/>
        </p:nvSpPr>
        <p:spPr>
          <a:xfrm>
            <a:off x="7080574" y="537464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73" name="object 373"/>
          <p:cNvSpPr/>
          <p:nvPr/>
        </p:nvSpPr>
        <p:spPr>
          <a:xfrm>
            <a:off x="2661668" y="2717108"/>
            <a:ext cx="49530" cy="49530"/>
          </a:xfrm>
          <a:custGeom>
            <a:avLst/>
            <a:gdLst/>
            <a:ahLst/>
            <a:cxnLst/>
            <a:rect l="l" t="t" r="r" b="b"/>
            <a:pathLst>
              <a:path w="49530" h="49530">
                <a:moveTo>
                  <a:pt x="24561" y="49123"/>
                </a:move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74" name="object 374"/>
          <p:cNvSpPr/>
          <p:nvPr/>
        </p:nvSpPr>
        <p:spPr>
          <a:xfrm>
            <a:off x="2661668" y="2717108"/>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75" name="object 375"/>
          <p:cNvSpPr/>
          <p:nvPr/>
        </p:nvSpPr>
        <p:spPr>
          <a:xfrm>
            <a:off x="6289924" y="5772569"/>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lnTo>
                  <a:pt x="47193" y="34122"/>
                </a:lnTo>
                <a:lnTo>
                  <a:pt x="41929" y="41929"/>
                </a:lnTo>
                <a:lnTo>
                  <a:pt x="34123" y="47193"/>
                </a:lnTo>
                <a:lnTo>
                  <a:pt x="24563" y="49123"/>
                </a:lnTo>
                <a:close/>
              </a:path>
            </a:pathLst>
          </a:custGeom>
          <a:solidFill>
            <a:srgbClr val="28B6FD"/>
          </a:solidFill>
        </p:spPr>
        <p:txBody>
          <a:bodyPr wrap="square" lIns="0" tIns="0" rIns="0" bIns="0" rtlCol="0"/>
          <a:lstStyle/>
          <a:p>
            <a:endParaRPr/>
          </a:p>
        </p:txBody>
      </p:sp>
      <p:sp>
        <p:nvSpPr>
          <p:cNvPr id="376" name="object 376"/>
          <p:cNvSpPr/>
          <p:nvPr/>
        </p:nvSpPr>
        <p:spPr>
          <a:xfrm>
            <a:off x="6289924" y="5772569"/>
            <a:ext cx="49530" cy="49530"/>
          </a:xfrm>
          <a:custGeom>
            <a:avLst/>
            <a:gdLst/>
            <a:ahLst/>
            <a:cxnLst/>
            <a:rect l="l" t="t" r="r" b="b"/>
            <a:pathLst>
              <a:path w="49529" h="49529">
                <a:moveTo>
                  <a:pt x="49123" y="24561"/>
                </a:moveTo>
                <a:lnTo>
                  <a:pt x="47193" y="34122"/>
                </a:lnTo>
                <a:lnTo>
                  <a:pt x="41929" y="41929"/>
                </a:lnTo>
                <a:lnTo>
                  <a:pt x="34123"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3"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77" name="object 377"/>
          <p:cNvSpPr/>
          <p:nvPr/>
        </p:nvSpPr>
        <p:spPr>
          <a:xfrm>
            <a:off x="3142690" y="4030221"/>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78" name="object 378"/>
          <p:cNvSpPr/>
          <p:nvPr/>
        </p:nvSpPr>
        <p:spPr>
          <a:xfrm>
            <a:off x="3142690" y="4030221"/>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79" name="object 379"/>
          <p:cNvSpPr/>
          <p:nvPr/>
        </p:nvSpPr>
        <p:spPr>
          <a:xfrm>
            <a:off x="6783615" y="471126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380" name="object 380"/>
          <p:cNvSpPr/>
          <p:nvPr/>
        </p:nvSpPr>
        <p:spPr>
          <a:xfrm>
            <a:off x="6783615" y="471126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381" name="object 381"/>
          <p:cNvSpPr/>
          <p:nvPr/>
        </p:nvSpPr>
        <p:spPr>
          <a:xfrm>
            <a:off x="6049905" y="6611609"/>
            <a:ext cx="49123" cy="49125"/>
          </a:xfrm>
          <a:prstGeom prst="rect">
            <a:avLst/>
          </a:prstGeom>
          <a:blipFill>
            <a:blip r:embed="rId6" cstate="print"/>
            <a:stretch>
              <a:fillRect/>
            </a:stretch>
          </a:blipFill>
        </p:spPr>
        <p:txBody>
          <a:bodyPr wrap="square" lIns="0" tIns="0" rIns="0" bIns="0" rtlCol="0"/>
          <a:lstStyle/>
          <a:p>
            <a:endParaRPr/>
          </a:p>
        </p:txBody>
      </p:sp>
      <p:sp>
        <p:nvSpPr>
          <p:cNvPr id="382" name="object 382"/>
          <p:cNvSpPr/>
          <p:nvPr/>
        </p:nvSpPr>
        <p:spPr>
          <a:xfrm>
            <a:off x="2224440" y="4219926"/>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83" name="object 383"/>
          <p:cNvSpPr/>
          <p:nvPr/>
        </p:nvSpPr>
        <p:spPr>
          <a:xfrm>
            <a:off x="2224440" y="421992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84" name="object 384"/>
          <p:cNvSpPr/>
          <p:nvPr/>
        </p:nvSpPr>
        <p:spPr>
          <a:xfrm>
            <a:off x="2660044" y="3514414"/>
            <a:ext cx="49530" cy="49530"/>
          </a:xfrm>
          <a:custGeom>
            <a:avLst/>
            <a:gdLst/>
            <a:ahLst/>
            <a:cxnLst/>
            <a:rect l="l" t="t" r="r" b="b"/>
            <a:pathLst>
              <a:path w="49530" h="49529">
                <a:moveTo>
                  <a:pt x="24561" y="49124"/>
                </a:move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385" name="object 385"/>
          <p:cNvSpPr/>
          <p:nvPr/>
        </p:nvSpPr>
        <p:spPr>
          <a:xfrm>
            <a:off x="2660044" y="3514414"/>
            <a:ext cx="49530" cy="49530"/>
          </a:xfrm>
          <a:custGeom>
            <a:avLst/>
            <a:gdLst/>
            <a:ahLst/>
            <a:cxnLst/>
            <a:rect l="l" t="t" r="r" b="b"/>
            <a:pathLst>
              <a:path w="49530" h="49529">
                <a:moveTo>
                  <a:pt x="49123" y="24562"/>
                </a:moveTo>
                <a:lnTo>
                  <a:pt x="47193" y="34122"/>
                </a:lnTo>
                <a:lnTo>
                  <a:pt x="41929" y="41930"/>
                </a:lnTo>
                <a:lnTo>
                  <a:pt x="34122" y="47193"/>
                </a:lnTo>
                <a:lnTo>
                  <a:pt x="24561" y="49124"/>
                </a:ln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86" name="object 386"/>
          <p:cNvSpPr/>
          <p:nvPr/>
        </p:nvSpPr>
        <p:spPr>
          <a:xfrm>
            <a:off x="2121275" y="3998859"/>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lnTo>
                  <a:pt x="47193" y="34122"/>
                </a:lnTo>
                <a:lnTo>
                  <a:pt x="41930" y="41929"/>
                </a:lnTo>
                <a:lnTo>
                  <a:pt x="34122" y="47193"/>
                </a:lnTo>
                <a:lnTo>
                  <a:pt x="24562" y="49123"/>
                </a:lnTo>
                <a:close/>
              </a:path>
            </a:pathLst>
          </a:custGeom>
          <a:solidFill>
            <a:srgbClr val="28B6FD"/>
          </a:solidFill>
        </p:spPr>
        <p:txBody>
          <a:bodyPr wrap="square" lIns="0" tIns="0" rIns="0" bIns="0" rtlCol="0"/>
          <a:lstStyle/>
          <a:p>
            <a:endParaRPr/>
          </a:p>
        </p:txBody>
      </p:sp>
      <p:sp>
        <p:nvSpPr>
          <p:cNvPr id="387" name="object 387"/>
          <p:cNvSpPr/>
          <p:nvPr/>
        </p:nvSpPr>
        <p:spPr>
          <a:xfrm>
            <a:off x="2121275" y="3998859"/>
            <a:ext cx="49530" cy="49530"/>
          </a:xfrm>
          <a:custGeom>
            <a:avLst/>
            <a:gdLst/>
            <a:ahLst/>
            <a:cxnLst/>
            <a:rect l="l" t="t" r="r" b="b"/>
            <a:pathLst>
              <a:path w="49530" h="49529">
                <a:moveTo>
                  <a:pt x="49124" y="24561"/>
                </a:moveTo>
                <a:lnTo>
                  <a:pt x="47193" y="34122"/>
                </a:lnTo>
                <a:lnTo>
                  <a:pt x="41930"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close/>
              </a:path>
            </a:pathLst>
          </a:custGeom>
          <a:ln w="3175">
            <a:solidFill>
              <a:srgbClr val="232323"/>
            </a:solidFill>
          </a:ln>
        </p:spPr>
        <p:txBody>
          <a:bodyPr wrap="square" lIns="0" tIns="0" rIns="0" bIns="0" rtlCol="0"/>
          <a:lstStyle/>
          <a:p>
            <a:endParaRPr/>
          </a:p>
        </p:txBody>
      </p:sp>
      <p:sp>
        <p:nvSpPr>
          <p:cNvPr id="388" name="object 388"/>
          <p:cNvSpPr/>
          <p:nvPr/>
        </p:nvSpPr>
        <p:spPr>
          <a:xfrm>
            <a:off x="1476341" y="3128760"/>
            <a:ext cx="340571" cy="180523"/>
          </a:xfrm>
          <a:prstGeom prst="rect">
            <a:avLst/>
          </a:prstGeom>
          <a:blipFill>
            <a:blip r:embed="rId7" cstate="print"/>
            <a:stretch>
              <a:fillRect/>
            </a:stretch>
          </a:blipFill>
        </p:spPr>
        <p:txBody>
          <a:bodyPr wrap="square" lIns="0" tIns="0" rIns="0" bIns="0" rtlCol="0"/>
          <a:lstStyle/>
          <a:p>
            <a:endParaRPr/>
          </a:p>
        </p:txBody>
      </p:sp>
      <p:sp>
        <p:nvSpPr>
          <p:cNvPr id="389" name="object 389"/>
          <p:cNvSpPr/>
          <p:nvPr/>
        </p:nvSpPr>
        <p:spPr>
          <a:xfrm>
            <a:off x="2661668" y="2717108"/>
            <a:ext cx="49530" cy="49530"/>
          </a:xfrm>
          <a:custGeom>
            <a:avLst/>
            <a:gdLst/>
            <a:ahLst/>
            <a:cxnLst/>
            <a:rect l="l" t="t" r="r" b="b"/>
            <a:pathLst>
              <a:path w="49530" h="49530">
                <a:moveTo>
                  <a:pt x="24561" y="49123"/>
                </a:move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90" name="object 390"/>
          <p:cNvSpPr/>
          <p:nvPr/>
        </p:nvSpPr>
        <p:spPr>
          <a:xfrm>
            <a:off x="2661668" y="2717108"/>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91" name="object 391"/>
          <p:cNvSpPr/>
          <p:nvPr/>
        </p:nvSpPr>
        <p:spPr>
          <a:xfrm>
            <a:off x="7851205" y="617391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92" name="object 392"/>
          <p:cNvSpPr/>
          <p:nvPr/>
        </p:nvSpPr>
        <p:spPr>
          <a:xfrm>
            <a:off x="7851205" y="617391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93" name="object 393"/>
          <p:cNvSpPr/>
          <p:nvPr/>
        </p:nvSpPr>
        <p:spPr>
          <a:xfrm>
            <a:off x="4729951" y="2846373"/>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94" name="object 394"/>
          <p:cNvSpPr/>
          <p:nvPr/>
        </p:nvSpPr>
        <p:spPr>
          <a:xfrm>
            <a:off x="4729951" y="2846373"/>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95" name="object 395"/>
          <p:cNvSpPr/>
          <p:nvPr/>
        </p:nvSpPr>
        <p:spPr>
          <a:xfrm>
            <a:off x="6751660" y="397853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96" name="object 396"/>
          <p:cNvSpPr/>
          <p:nvPr/>
        </p:nvSpPr>
        <p:spPr>
          <a:xfrm>
            <a:off x="6751660" y="397853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397" name="object 397"/>
          <p:cNvSpPr/>
          <p:nvPr/>
        </p:nvSpPr>
        <p:spPr>
          <a:xfrm>
            <a:off x="4064443" y="297661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398" name="object 398"/>
          <p:cNvSpPr/>
          <p:nvPr/>
        </p:nvSpPr>
        <p:spPr>
          <a:xfrm>
            <a:off x="4064443" y="297661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399" name="object 399"/>
          <p:cNvSpPr/>
          <p:nvPr/>
        </p:nvSpPr>
        <p:spPr>
          <a:xfrm>
            <a:off x="4064443" y="297661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00" name="object 400"/>
          <p:cNvSpPr/>
          <p:nvPr/>
        </p:nvSpPr>
        <p:spPr>
          <a:xfrm>
            <a:off x="4064443" y="297661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01" name="object 401"/>
          <p:cNvSpPr/>
          <p:nvPr/>
        </p:nvSpPr>
        <p:spPr>
          <a:xfrm>
            <a:off x="7275431" y="542451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02" name="object 402"/>
          <p:cNvSpPr/>
          <p:nvPr/>
        </p:nvSpPr>
        <p:spPr>
          <a:xfrm>
            <a:off x="7275431" y="542451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03" name="object 403"/>
          <p:cNvSpPr/>
          <p:nvPr/>
        </p:nvSpPr>
        <p:spPr>
          <a:xfrm>
            <a:off x="1700520" y="4946083"/>
            <a:ext cx="49530" cy="49530"/>
          </a:xfrm>
          <a:custGeom>
            <a:avLst/>
            <a:gdLst/>
            <a:ahLst/>
            <a:cxnLst/>
            <a:rect l="l" t="t" r="r" b="b"/>
            <a:pathLst>
              <a:path w="49530" h="49529">
                <a:moveTo>
                  <a:pt x="24562" y="49125"/>
                </a:moveTo>
                <a:lnTo>
                  <a:pt x="15001" y="47195"/>
                </a:lnTo>
                <a:lnTo>
                  <a:pt x="7194" y="41931"/>
                </a:lnTo>
                <a:lnTo>
                  <a:pt x="1930" y="34124"/>
                </a:lnTo>
                <a:lnTo>
                  <a:pt x="0" y="24563"/>
                </a:lnTo>
                <a:lnTo>
                  <a:pt x="1930" y="15002"/>
                </a:lnTo>
                <a:lnTo>
                  <a:pt x="7194" y="7194"/>
                </a:lnTo>
                <a:lnTo>
                  <a:pt x="15001" y="1930"/>
                </a:lnTo>
                <a:lnTo>
                  <a:pt x="24562" y="0"/>
                </a:lnTo>
                <a:lnTo>
                  <a:pt x="34122" y="1930"/>
                </a:lnTo>
                <a:lnTo>
                  <a:pt x="41929" y="7194"/>
                </a:lnTo>
                <a:lnTo>
                  <a:pt x="47193" y="15002"/>
                </a:lnTo>
                <a:lnTo>
                  <a:pt x="49123" y="24563"/>
                </a:lnTo>
                <a:lnTo>
                  <a:pt x="47193" y="34124"/>
                </a:lnTo>
                <a:lnTo>
                  <a:pt x="41929" y="41931"/>
                </a:lnTo>
                <a:lnTo>
                  <a:pt x="34122" y="47195"/>
                </a:lnTo>
                <a:lnTo>
                  <a:pt x="24562" y="49125"/>
                </a:lnTo>
                <a:close/>
              </a:path>
            </a:pathLst>
          </a:custGeom>
          <a:solidFill>
            <a:srgbClr val="28B6FD"/>
          </a:solidFill>
        </p:spPr>
        <p:txBody>
          <a:bodyPr wrap="square" lIns="0" tIns="0" rIns="0" bIns="0" rtlCol="0"/>
          <a:lstStyle/>
          <a:p>
            <a:endParaRPr/>
          </a:p>
        </p:txBody>
      </p:sp>
      <p:sp>
        <p:nvSpPr>
          <p:cNvPr id="404" name="object 404"/>
          <p:cNvSpPr/>
          <p:nvPr/>
        </p:nvSpPr>
        <p:spPr>
          <a:xfrm>
            <a:off x="1700520" y="4946083"/>
            <a:ext cx="49530" cy="49530"/>
          </a:xfrm>
          <a:custGeom>
            <a:avLst/>
            <a:gdLst/>
            <a:ahLst/>
            <a:cxnLst/>
            <a:rect l="l" t="t" r="r" b="b"/>
            <a:pathLst>
              <a:path w="49530" h="49529">
                <a:moveTo>
                  <a:pt x="49123" y="24563"/>
                </a:moveTo>
                <a:lnTo>
                  <a:pt x="47193" y="34124"/>
                </a:lnTo>
                <a:lnTo>
                  <a:pt x="41929" y="41931"/>
                </a:lnTo>
                <a:lnTo>
                  <a:pt x="34122" y="47195"/>
                </a:lnTo>
                <a:lnTo>
                  <a:pt x="24562" y="49125"/>
                </a:lnTo>
                <a:lnTo>
                  <a:pt x="15001" y="47195"/>
                </a:lnTo>
                <a:lnTo>
                  <a:pt x="7194" y="41931"/>
                </a:lnTo>
                <a:lnTo>
                  <a:pt x="1930" y="34124"/>
                </a:lnTo>
                <a:lnTo>
                  <a:pt x="0" y="24563"/>
                </a:lnTo>
                <a:lnTo>
                  <a:pt x="1930" y="15002"/>
                </a:lnTo>
                <a:lnTo>
                  <a:pt x="7194" y="7194"/>
                </a:lnTo>
                <a:lnTo>
                  <a:pt x="15001" y="1930"/>
                </a:lnTo>
                <a:lnTo>
                  <a:pt x="24562" y="0"/>
                </a:lnTo>
                <a:lnTo>
                  <a:pt x="34122" y="1930"/>
                </a:lnTo>
                <a:lnTo>
                  <a:pt x="41929" y="7194"/>
                </a:lnTo>
                <a:lnTo>
                  <a:pt x="47193" y="15002"/>
                </a:lnTo>
                <a:lnTo>
                  <a:pt x="49123" y="24563"/>
                </a:lnTo>
                <a:close/>
              </a:path>
            </a:pathLst>
          </a:custGeom>
          <a:ln w="3175">
            <a:solidFill>
              <a:srgbClr val="232323"/>
            </a:solidFill>
          </a:ln>
        </p:spPr>
        <p:txBody>
          <a:bodyPr wrap="square" lIns="0" tIns="0" rIns="0" bIns="0" rtlCol="0"/>
          <a:lstStyle/>
          <a:p>
            <a:endParaRPr/>
          </a:p>
        </p:txBody>
      </p:sp>
      <p:sp>
        <p:nvSpPr>
          <p:cNvPr id="405" name="object 405"/>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406" name="object 406"/>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07" name="object 407"/>
          <p:cNvSpPr/>
          <p:nvPr/>
        </p:nvSpPr>
        <p:spPr>
          <a:xfrm>
            <a:off x="6897522" y="527530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08" name="object 408"/>
          <p:cNvSpPr/>
          <p:nvPr/>
        </p:nvSpPr>
        <p:spPr>
          <a:xfrm>
            <a:off x="6897522" y="527530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09" name="object 409"/>
          <p:cNvSpPr/>
          <p:nvPr/>
        </p:nvSpPr>
        <p:spPr>
          <a:xfrm>
            <a:off x="4475862" y="1817136"/>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30" y="7193"/>
                </a:lnTo>
                <a:lnTo>
                  <a:pt x="47195" y="15001"/>
                </a:lnTo>
                <a:lnTo>
                  <a:pt x="49125" y="24562"/>
                </a:lnTo>
                <a:lnTo>
                  <a:pt x="47195" y="34122"/>
                </a:lnTo>
                <a:lnTo>
                  <a:pt x="41930" y="41929"/>
                </a:lnTo>
                <a:lnTo>
                  <a:pt x="34122" y="47193"/>
                </a:lnTo>
                <a:lnTo>
                  <a:pt x="24561" y="49123"/>
                </a:lnTo>
                <a:close/>
              </a:path>
            </a:pathLst>
          </a:custGeom>
          <a:solidFill>
            <a:srgbClr val="28B6FD"/>
          </a:solidFill>
        </p:spPr>
        <p:txBody>
          <a:bodyPr wrap="square" lIns="0" tIns="0" rIns="0" bIns="0" rtlCol="0"/>
          <a:lstStyle/>
          <a:p>
            <a:endParaRPr/>
          </a:p>
        </p:txBody>
      </p:sp>
      <p:sp>
        <p:nvSpPr>
          <p:cNvPr id="410" name="object 410"/>
          <p:cNvSpPr/>
          <p:nvPr/>
        </p:nvSpPr>
        <p:spPr>
          <a:xfrm>
            <a:off x="4475862" y="1817136"/>
            <a:ext cx="49530" cy="49530"/>
          </a:xfrm>
          <a:custGeom>
            <a:avLst/>
            <a:gdLst/>
            <a:ahLst/>
            <a:cxnLst/>
            <a:rect l="l" t="t" r="r" b="b"/>
            <a:pathLst>
              <a:path w="49529" h="49530">
                <a:moveTo>
                  <a:pt x="49125" y="24562"/>
                </a:moveTo>
                <a:lnTo>
                  <a:pt x="47195" y="34122"/>
                </a:lnTo>
                <a:lnTo>
                  <a:pt x="41930"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30" y="7193"/>
                </a:lnTo>
                <a:lnTo>
                  <a:pt x="47195" y="15001"/>
                </a:lnTo>
                <a:lnTo>
                  <a:pt x="49125" y="24562"/>
                </a:lnTo>
                <a:close/>
              </a:path>
            </a:pathLst>
          </a:custGeom>
          <a:ln w="3175">
            <a:solidFill>
              <a:srgbClr val="232323"/>
            </a:solidFill>
          </a:ln>
        </p:spPr>
        <p:txBody>
          <a:bodyPr wrap="square" lIns="0" tIns="0" rIns="0" bIns="0" rtlCol="0"/>
          <a:lstStyle/>
          <a:p>
            <a:endParaRPr/>
          </a:p>
        </p:txBody>
      </p:sp>
      <p:sp>
        <p:nvSpPr>
          <p:cNvPr id="411" name="object 411"/>
          <p:cNvSpPr/>
          <p:nvPr/>
        </p:nvSpPr>
        <p:spPr>
          <a:xfrm>
            <a:off x="7539060" y="4970210"/>
            <a:ext cx="49530" cy="49530"/>
          </a:xfrm>
          <a:custGeom>
            <a:avLst/>
            <a:gdLst/>
            <a:ahLst/>
            <a:cxnLst/>
            <a:rect l="l" t="t" r="r" b="b"/>
            <a:pathLst>
              <a:path w="49529" h="49529">
                <a:moveTo>
                  <a:pt x="24563" y="49123"/>
                </a:moveTo>
                <a:lnTo>
                  <a:pt x="15003" y="47193"/>
                </a:lnTo>
                <a:lnTo>
                  <a:pt x="7195" y="41929"/>
                </a:lnTo>
                <a:lnTo>
                  <a:pt x="1930" y="34122"/>
                </a:lnTo>
                <a:lnTo>
                  <a:pt x="0" y="24561"/>
                </a:lnTo>
                <a:lnTo>
                  <a:pt x="1930" y="15001"/>
                </a:lnTo>
                <a:lnTo>
                  <a:pt x="7195" y="7194"/>
                </a:lnTo>
                <a:lnTo>
                  <a:pt x="15003" y="1930"/>
                </a:lnTo>
                <a:lnTo>
                  <a:pt x="24563" y="0"/>
                </a:lnTo>
                <a:lnTo>
                  <a:pt x="34124" y="1930"/>
                </a:lnTo>
                <a:lnTo>
                  <a:pt x="41931" y="7194"/>
                </a:lnTo>
                <a:lnTo>
                  <a:pt x="47195" y="15001"/>
                </a:lnTo>
                <a:lnTo>
                  <a:pt x="49125" y="24561"/>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412" name="object 412"/>
          <p:cNvSpPr/>
          <p:nvPr/>
        </p:nvSpPr>
        <p:spPr>
          <a:xfrm>
            <a:off x="7539060" y="4970210"/>
            <a:ext cx="49530" cy="49530"/>
          </a:xfrm>
          <a:custGeom>
            <a:avLst/>
            <a:gdLst/>
            <a:ahLst/>
            <a:cxnLst/>
            <a:rect l="l" t="t" r="r" b="b"/>
            <a:pathLst>
              <a:path w="49529" h="49529">
                <a:moveTo>
                  <a:pt x="49125" y="24561"/>
                </a:moveTo>
                <a:lnTo>
                  <a:pt x="47195" y="34122"/>
                </a:lnTo>
                <a:lnTo>
                  <a:pt x="41931" y="41929"/>
                </a:lnTo>
                <a:lnTo>
                  <a:pt x="34124" y="47193"/>
                </a:lnTo>
                <a:lnTo>
                  <a:pt x="24563" y="49123"/>
                </a:lnTo>
                <a:lnTo>
                  <a:pt x="15003" y="47193"/>
                </a:lnTo>
                <a:lnTo>
                  <a:pt x="7195" y="41929"/>
                </a:lnTo>
                <a:lnTo>
                  <a:pt x="1930" y="34122"/>
                </a:lnTo>
                <a:lnTo>
                  <a:pt x="0" y="24561"/>
                </a:lnTo>
                <a:lnTo>
                  <a:pt x="1930" y="15001"/>
                </a:lnTo>
                <a:lnTo>
                  <a:pt x="7195" y="7194"/>
                </a:lnTo>
                <a:lnTo>
                  <a:pt x="15003" y="1930"/>
                </a:lnTo>
                <a:lnTo>
                  <a:pt x="24563" y="0"/>
                </a:lnTo>
                <a:lnTo>
                  <a:pt x="34124"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413" name="object 413"/>
          <p:cNvSpPr/>
          <p:nvPr/>
        </p:nvSpPr>
        <p:spPr>
          <a:xfrm>
            <a:off x="3114333" y="1989145"/>
            <a:ext cx="123980" cy="149560"/>
          </a:xfrm>
          <a:prstGeom prst="rect">
            <a:avLst/>
          </a:prstGeom>
          <a:blipFill>
            <a:blip r:embed="rId8" cstate="print"/>
            <a:stretch>
              <a:fillRect/>
            </a:stretch>
          </a:blipFill>
        </p:spPr>
        <p:txBody>
          <a:bodyPr wrap="square" lIns="0" tIns="0" rIns="0" bIns="0" rtlCol="0"/>
          <a:lstStyle/>
          <a:p>
            <a:endParaRPr/>
          </a:p>
        </p:txBody>
      </p:sp>
      <p:sp>
        <p:nvSpPr>
          <p:cNvPr id="414" name="object 414"/>
          <p:cNvSpPr/>
          <p:nvPr/>
        </p:nvSpPr>
        <p:spPr>
          <a:xfrm>
            <a:off x="4434566" y="6699648"/>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0"/>
                </a:lnTo>
                <a:lnTo>
                  <a:pt x="34122" y="47193"/>
                </a:lnTo>
                <a:lnTo>
                  <a:pt x="24561" y="49123"/>
                </a:lnTo>
                <a:close/>
              </a:path>
            </a:pathLst>
          </a:custGeom>
          <a:solidFill>
            <a:srgbClr val="28B6FD"/>
          </a:solidFill>
        </p:spPr>
        <p:txBody>
          <a:bodyPr wrap="square" lIns="0" tIns="0" rIns="0" bIns="0" rtlCol="0"/>
          <a:lstStyle/>
          <a:p>
            <a:endParaRPr/>
          </a:p>
        </p:txBody>
      </p:sp>
      <p:sp>
        <p:nvSpPr>
          <p:cNvPr id="415" name="object 415"/>
          <p:cNvSpPr/>
          <p:nvPr/>
        </p:nvSpPr>
        <p:spPr>
          <a:xfrm>
            <a:off x="4434566" y="6699648"/>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416" name="object 416"/>
          <p:cNvSpPr/>
          <p:nvPr/>
        </p:nvSpPr>
        <p:spPr>
          <a:xfrm>
            <a:off x="3231904" y="2414986"/>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17" name="object 417"/>
          <p:cNvSpPr/>
          <p:nvPr/>
        </p:nvSpPr>
        <p:spPr>
          <a:xfrm>
            <a:off x="3231904" y="2414986"/>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18" name="object 418"/>
          <p:cNvSpPr/>
          <p:nvPr/>
        </p:nvSpPr>
        <p:spPr>
          <a:xfrm>
            <a:off x="3873289" y="2089931"/>
            <a:ext cx="49530" cy="49530"/>
          </a:xfrm>
          <a:custGeom>
            <a:avLst/>
            <a:gdLst/>
            <a:ahLst/>
            <a:cxnLst/>
            <a:rect l="l" t="t" r="r" b="b"/>
            <a:pathLst>
              <a:path w="49529" h="49530">
                <a:moveTo>
                  <a:pt x="24563" y="49124"/>
                </a:moveTo>
                <a:lnTo>
                  <a:pt x="15003" y="47193"/>
                </a:lnTo>
                <a:lnTo>
                  <a:pt x="7195" y="41930"/>
                </a:lnTo>
                <a:lnTo>
                  <a:pt x="1930" y="34122"/>
                </a:lnTo>
                <a:lnTo>
                  <a:pt x="0" y="24562"/>
                </a:lnTo>
                <a:lnTo>
                  <a:pt x="1930" y="15001"/>
                </a:lnTo>
                <a:lnTo>
                  <a:pt x="7195" y="7194"/>
                </a:lnTo>
                <a:lnTo>
                  <a:pt x="15003" y="1930"/>
                </a:lnTo>
                <a:lnTo>
                  <a:pt x="24563" y="0"/>
                </a:lnTo>
                <a:lnTo>
                  <a:pt x="34124" y="1930"/>
                </a:lnTo>
                <a:lnTo>
                  <a:pt x="41931" y="7194"/>
                </a:lnTo>
                <a:lnTo>
                  <a:pt x="47195" y="15001"/>
                </a:lnTo>
                <a:lnTo>
                  <a:pt x="49125" y="24562"/>
                </a:lnTo>
                <a:lnTo>
                  <a:pt x="47195" y="34122"/>
                </a:lnTo>
                <a:lnTo>
                  <a:pt x="41931" y="41930"/>
                </a:lnTo>
                <a:lnTo>
                  <a:pt x="34124" y="47193"/>
                </a:lnTo>
                <a:lnTo>
                  <a:pt x="24563" y="49124"/>
                </a:lnTo>
                <a:close/>
              </a:path>
            </a:pathLst>
          </a:custGeom>
          <a:solidFill>
            <a:srgbClr val="28B6FD"/>
          </a:solidFill>
        </p:spPr>
        <p:txBody>
          <a:bodyPr wrap="square" lIns="0" tIns="0" rIns="0" bIns="0" rtlCol="0"/>
          <a:lstStyle/>
          <a:p>
            <a:endParaRPr/>
          </a:p>
        </p:txBody>
      </p:sp>
      <p:sp>
        <p:nvSpPr>
          <p:cNvPr id="419" name="object 419"/>
          <p:cNvSpPr/>
          <p:nvPr/>
        </p:nvSpPr>
        <p:spPr>
          <a:xfrm>
            <a:off x="3873289" y="2089931"/>
            <a:ext cx="49530" cy="49530"/>
          </a:xfrm>
          <a:custGeom>
            <a:avLst/>
            <a:gdLst/>
            <a:ahLst/>
            <a:cxnLst/>
            <a:rect l="l" t="t" r="r" b="b"/>
            <a:pathLst>
              <a:path w="49529" h="49530">
                <a:moveTo>
                  <a:pt x="49125" y="24562"/>
                </a:moveTo>
                <a:lnTo>
                  <a:pt x="47195" y="34122"/>
                </a:lnTo>
                <a:lnTo>
                  <a:pt x="41931" y="41930"/>
                </a:lnTo>
                <a:lnTo>
                  <a:pt x="34124" y="47193"/>
                </a:lnTo>
                <a:lnTo>
                  <a:pt x="24563" y="49124"/>
                </a:lnTo>
                <a:lnTo>
                  <a:pt x="15003" y="47193"/>
                </a:lnTo>
                <a:lnTo>
                  <a:pt x="7195" y="41930"/>
                </a:lnTo>
                <a:lnTo>
                  <a:pt x="1930" y="34122"/>
                </a:lnTo>
                <a:lnTo>
                  <a:pt x="0" y="24562"/>
                </a:lnTo>
                <a:lnTo>
                  <a:pt x="1930" y="15001"/>
                </a:lnTo>
                <a:lnTo>
                  <a:pt x="7195" y="7194"/>
                </a:lnTo>
                <a:lnTo>
                  <a:pt x="15003" y="1930"/>
                </a:lnTo>
                <a:lnTo>
                  <a:pt x="24563" y="0"/>
                </a:lnTo>
                <a:lnTo>
                  <a:pt x="34124" y="1930"/>
                </a:lnTo>
                <a:lnTo>
                  <a:pt x="41931" y="7194"/>
                </a:lnTo>
                <a:lnTo>
                  <a:pt x="47195" y="15001"/>
                </a:lnTo>
                <a:lnTo>
                  <a:pt x="49125" y="24562"/>
                </a:lnTo>
                <a:close/>
              </a:path>
            </a:pathLst>
          </a:custGeom>
          <a:ln w="3175">
            <a:solidFill>
              <a:srgbClr val="232323"/>
            </a:solidFill>
          </a:ln>
        </p:spPr>
        <p:txBody>
          <a:bodyPr wrap="square" lIns="0" tIns="0" rIns="0" bIns="0" rtlCol="0"/>
          <a:lstStyle/>
          <a:p>
            <a:endParaRPr/>
          </a:p>
        </p:txBody>
      </p:sp>
      <p:sp>
        <p:nvSpPr>
          <p:cNvPr id="420" name="object 420"/>
          <p:cNvSpPr/>
          <p:nvPr/>
        </p:nvSpPr>
        <p:spPr>
          <a:xfrm>
            <a:off x="3069662" y="171312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21" name="object 421"/>
          <p:cNvSpPr/>
          <p:nvPr/>
        </p:nvSpPr>
        <p:spPr>
          <a:xfrm>
            <a:off x="3069662" y="171312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22" name="object 422"/>
          <p:cNvSpPr/>
          <p:nvPr/>
        </p:nvSpPr>
        <p:spPr>
          <a:xfrm>
            <a:off x="4365666" y="1870107"/>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23" name="object 423"/>
          <p:cNvSpPr/>
          <p:nvPr/>
        </p:nvSpPr>
        <p:spPr>
          <a:xfrm>
            <a:off x="4365666" y="1870107"/>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24" name="object 424"/>
          <p:cNvSpPr/>
          <p:nvPr/>
        </p:nvSpPr>
        <p:spPr>
          <a:xfrm>
            <a:off x="5852331" y="6778956"/>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425" name="object 425"/>
          <p:cNvSpPr/>
          <p:nvPr/>
        </p:nvSpPr>
        <p:spPr>
          <a:xfrm>
            <a:off x="5852331" y="6778956"/>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26" name="object 426"/>
          <p:cNvSpPr/>
          <p:nvPr/>
        </p:nvSpPr>
        <p:spPr>
          <a:xfrm>
            <a:off x="7818194" y="6070597"/>
            <a:ext cx="49530" cy="49530"/>
          </a:xfrm>
          <a:custGeom>
            <a:avLst/>
            <a:gdLst/>
            <a:ahLst/>
            <a:cxnLst/>
            <a:rect l="l" t="t" r="r" b="b"/>
            <a:pathLst>
              <a:path w="49529" h="49529">
                <a:moveTo>
                  <a:pt x="24561" y="49125"/>
                </a:move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30"/>
                </a:lnTo>
                <a:lnTo>
                  <a:pt x="34122" y="47195"/>
                </a:lnTo>
                <a:lnTo>
                  <a:pt x="24561" y="49125"/>
                </a:lnTo>
                <a:close/>
              </a:path>
            </a:pathLst>
          </a:custGeom>
          <a:solidFill>
            <a:srgbClr val="28B6FD"/>
          </a:solidFill>
        </p:spPr>
        <p:txBody>
          <a:bodyPr wrap="square" lIns="0" tIns="0" rIns="0" bIns="0" rtlCol="0"/>
          <a:lstStyle/>
          <a:p>
            <a:endParaRPr/>
          </a:p>
        </p:txBody>
      </p:sp>
      <p:sp>
        <p:nvSpPr>
          <p:cNvPr id="427" name="object 427"/>
          <p:cNvSpPr/>
          <p:nvPr/>
        </p:nvSpPr>
        <p:spPr>
          <a:xfrm>
            <a:off x="7818194" y="6070597"/>
            <a:ext cx="49530" cy="49530"/>
          </a:xfrm>
          <a:custGeom>
            <a:avLst/>
            <a:gdLst/>
            <a:ahLst/>
            <a:cxnLst/>
            <a:rect l="l" t="t" r="r" b="b"/>
            <a:pathLst>
              <a:path w="49529" h="49529">
                <a:moveTo>
                  <a:pt x="49123" y="24561"/>
                </a:moveTo>
                <a:lnTo>
                  <a:pt x="47193" y="34122"/>
                </a:lnTo>
                <a:lnTo>
                  <a:pt x="41929" y="41930"/>
                </a:lnTo>
                <a:lnTo>
                  <a:pt x="34122" y="47195"/>
                </a:lnTo>
                <a:lnTo>
                  <a:pt x="24561" y="49125"/>
                </a:ln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28" name="object 428"/>
          <p:cNvSpPr/>
          <p:nvPr/>
        </p:nvSpPr>
        <p:spPr>
          <a:xfrm>
            <a:off x="7385671" y="4638557"/>
            <a:ext cx="49530" cy="49530"/>
          </a:xfrm>
          <a:custGeom>
            <a:avLst/>
            <a:gdLst/>
            <a:ahLst/>
            <a:cxnLst/>
            <a:rect l="l" t="t" r="r" b="b"/>
            <a:pathLst>
              <a:path w="49529" h="49529">
                <a:moveTo>
                  <a:pt x="24561" y="49125"/>
                </a:moveTo>
                <a:lnTo>
                  <a:pt x="15001" y="47195"/>
                </a:lnTo>
                <a:lnTo>
                  <a:pt x="7194" y="41931"/>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lnTo>
                  <a:pt x="47193" y="34123"/>
                </a:lnTo>
                <a:lnTo>
                  <a:pt x="41929" y="41931"/>
                </a:lnTo>
                <a:lnTo>
                  <a:pt x="34122" y="47195"/>
                </a:lnTo>
                <a:lnTo>
                  <a:pt x="24561" y="49125"/>
                </a:lnTo>
                <a:close/>
              </a:path>
            </a:pathLst>
          </a:custGeom>
          <a:solidFill>
            <a:srgbClr val="28B6FD"/>
          </a:solidFill>
        </p:spPr>
        <p:txBody>
          <a:bodyPr wrap="square" lIns="0" tIns="0" rIns="0" bIns="0" rtlCol="0"/>
          <a:lstStyle/>
          <a:p>
            <a:endParaRPr/>
          </a:p>
        </p:txBody>
      </p:sp>
      <p:sp>
        <p:nvSpPr>
          <p:cNvPr id="429" name="object 429"/>
          <p:cNvSpPr/>
          <p:nvPr/>
        </p:nvSpPr>
        <p:spPr>
          <a:xfrm>
            <a:off x="7385670" y="4638557"/>
            <a:ext cx="49530" cy="49530"/>
          </a:xfrm>
          <a:custGeom>
            <a:avLst/>
            <a:gdLst/>
            <a:ahLst/>
            <a:cxnLst/>
            <a:rect l="l" t="t" r="r" b="b"/>
            <a:pathLst>
              <a:path w="49529" h="49529">
                <a:moveTo>
                  <a:pt x="49123" y="24561"/>
                </a:moveTo>
                <a:lnTo>
                  <a:pt x="47193" y="34123"/>
                </a:lnTo>
                <a:lnTo>
                  <a:pt x="41929" y="41931"/>
                </a:lnTo>
                <a:lnTo>
                  <a:pt x="34122" y="47195"/>
                </a:lnTo>
                <a:lnTo>
                  <a:pt x="24561" y="49125"/>
                </a:lnTo>
                <a:lnTo>
                  <a:pt x="15001" y="47195"/>
                </a:lnTo>
                <a:lnTo>
                  <a:pt x="7194" y="41931"/>
                </a:lnTo>
                <a:lnTo>
                  <a:pt x="1930" y="34123"/>
                </a:lnTo>
                <a:lnTo>
                  <a:pt x="0" y="24561"/>
                </a:lnTo>
                <a:lnTo>
                  <a:pt x="1930" y="15002"/>
                </a:lnTo>
                <a:lnTo>
                  <a:pt x="7194" y="7194"/>
                </a:lnTo>
                <a:lnTo>
                  <a:pt x="15001" y="1930"/>
                </a:lnTo>
                <a:lnTo>
                  <a:pt x="24561" y="0"/>
                </a:lnTo>
                <a:lnTo>
                  <a:pt x="34122" y="1930"/>
                </a:lnTo>
                <a:lnTo>
                  <a:pt x="41929" y="7194"/>
                </a:lnTo>
                <a:lnTo>
                  <a:pt x="47193" y="15002"/>
                </a:lnTo>
                <a:lnTo>
                  <a:pt x="49123" y="24561"/>
                </a:lnTo>
                <a:close/>
              </a:path>
            </a:pathLst>
          </a:custGeom>
          <a:ln w="3175">
            <a:solidFill>
              <a:srgbClr val="232323"/>
            </a:solidFill>
          </a:ln>
        </p:spPr>
        <p:txBody>
          <a:bodyPr wrap="square" lIns="0" tIns="0" rIns="0" bIns="0" rtlCol="0"/>
          <a:lstStyle/>
          <a:p>
            <a:endParaRPr/>
          </a:p>
        </p:txBody>
      </p:sp>
      <p:sp>
        <p:nvSpPr>
          <p:cNvPr id="430" name="object 430"/>
          <p:cNvSpPr/>
          <p:nvPr/>
        </p:nvSpPr>
        <p:spPr>
          <a:xfrm>
            <a:off x="2027359" y="3007571"/>
            <a:ext cx="133670" cy="134637"/>
          </a:xfrm>
          <a:prstGeom prst="rect">
            <a:avLst/>
          </a:prstGeom>
          <a:blipFill>
            <a:blip r:embed="rId9" cstate="print"/>
            <a:stretch>
              <a:fillRect/>
            </a:stretch>
          </a:blipFill>
        </p:spPr>
        <p:txBody>
          <a:bodyPr wrap="square" lIns="0" tIns="0" rIns="0" bIns="0" rtlCol="0"/>
          <a:lstStyle/>
          <a:p>
            <a:endParaRPr/>
          </a:p>
        </p:txBody>
      </p:sp>
      <p:sp>
        <p:nvSpPr>
          <p:cNvPr id="431" name="object 431"/>
          <p:cNvSpPr/>
          <p:nvPr/>
        </p:nvSpPr>
        <p:spPr>
          <a:xfrm>
            <a:off x="3040104" y="5299902"/>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3" y="1930"/>
                </a:lnTo>
                <a:lnTo>
                  <a:pt x="41931" y="7194"/>
                </a:lnTo>
                <a:lnTo>
                  <a:pt x="47195" y="15001"/>
                </a:lnTo>
                <a:lnTo>
                  <a:pt x="49125" y="24561"/>
                </a:lnTo>
                <a:lnTo>
                  <a:pt x="47195" y="34122"/>
                </a:lnTo>
                <a:lnTo>
                  <a:pt x="41931" y="41929"/>
                </a:lnTo>
                <a:lnTo>
                  <a:pt x="34123" y="47193"/>
                </a:lnTo>
                <a:lnTo>
                  <a:pt x="24561" y="49123"/>
                </a:lnTo>
                <a:close/>
              </a:path>
            </a:pathLst>
          </a:custGeom>
          <a:solidFill>
            <a:srgbClr val="28B6FD"/>
          </a:solidFill>
        </p:spPr>
        <p:txBody>
          <a:bodyPr wrap="square" lIns="0" tIns="0" rIns="0" bIns="0" rtlCol="0"/>
          <a:lstStyle/>
          <a:p>
            <a:endParaRPr/>
          </a:p>
        </p:txBody>
      </p:sp>
      <p:sp>
        <p:nvSpPr>
          <p:cNvPr id="432" name="object 432"/>
          <p:cNvSpPr/>
          <p:nvPr/>
        </p:nvSpPr>
        <p:spPr>
          <a:xfrm>
            <a:off x="3040104" y="5299902"/>
            <a:ext cx="49530" cy="49530"/>
          </a:xfrm>
          <a:custGeom>
            <a:avLst/>
            <a:gdLst/>
            <a:ahLst/>
            <a:cxnLst/>
            <a:rect l="l" t="t" r="r" b="b"/>
            <a:pathLst>
              <a:path w="49530" h="49529">
                <a:moveTo>
                  <a:pt x="49125" y="24561"/>
                </a:moveTo>
                <a:lnTo>
                  <a:pt x="47195" y="34122"/>
                </a:lnTo>
                <a:lnTo>
                  <a:pt x="41931" y="41929"/>
                </a:lnTo>
                <a:lnTo>
                  <a:pt x="34123"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3"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433" name="object 433"/>
          <p:cNvSpPr/>
          <p:nvPr/>
        </p:nvSpPr>
        <p:spPr>
          <a:xfrm>
            <a:off x="3201436" y="3042288"/>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34" name="object 434"/>
          <p:cNvSpPr/>
          <p:nvPr/>
        </p:nvSpPr>
        <p:spPr>
          <a:xfrm>
            <a:off x="3201436" y="3042288"/>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35" name="object 435"/>
          <p:cNvSpPr/>
          <p:nvPr/>
        </p:nvSpPr>
        <p:spPr>
          <a:xfrm>
            <a:off x="2870625" y="2697663"/>
            <a:ext cx="49530" cy="49530"/>
          </a:xfrm>
          <a:custGeom>
            <a:avLst/>
            <a:gdLst/>
            <a:ahLst/>
            <a:cxnLst/>
            <a:rect l="l" t="t" r="r" b="b"/>
            <a:pathLst>
              <a:path w="49530"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36" name="object 436"/>
          <p:cNvSpPr/>
          <p:nvPr/>
        </p:nvSpPr>
        <p:spPr>
          <a:xfrm>
            <a:off x="2870625" y="2697663"/>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37" name="object 437"/>
          <p:cNvSpPr/>
          <p:nvPr/>
        </p:nvSpPr>
        <p:spPr>
          <a:xfrm>
            <a:off x="7257781" y="587385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38" name="object 438"/>
          <p:cNvSpPr/>
          <p:nvPr/>
        </p:nvSpPr>
        <p:spPr>
          <a:xfrm>
            <a:off x="7257781" y="587385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39" name="object 439"/>
          <p:cNvSpPr/>
          <p:nvPr/>
        </p:nvSpPr>
        <p:spPr>
          <a:xfrm>
            <a:off x="7225344" y="5336166"/>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40" name="object 440"/>
          <p:cNvSpPr/>
          <p:nvPr/>
        </p:nvSpPr>
        <p:spPr>
          <a:xfrm>
            <a:off x="7225344" y="533616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41" name="object 441"/>
          <p:cNvSpPr/>
          <p:nvPr/>
        </p:nvSpPr>
        <p:spPr>
          <a:xfrm>
            <a:off x="3097623" y="4911822"/>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1" y="1930"/>
                </a:lnTo>
                <a:lnTo>
                  <a:pt x="41928" y="7194"/>
                </a:lnTo>
                <a:lnTo>
                  <a:pt x="47193" y="15001"/>
                </a:lnTo>
                <a:lnTo>
                  <a:pt x="49123" y="24561"/>
                </a:lnTo>
                <a:lnTo>
                  <a:pt x="47193" y="34122"/>
                </a:lnTo>
                <a:lnTo>
                  <a:pt x="41928" y="41929"/>
                </a:lnTo>
                <a:lnTo>
                  <a:pt x="34121" y="47193"/>
                </a:lnTo>
                <a:lnTo>
                  <a:pt x="24561" y="49123"/>
                </a:lnTo>
                <a:close/>
              </a:path>
            </a:pathLst>
          </a:custGeom>
          <a:solidFill>
            <a:srgbClr val="28B6FD"/>
          </a:solidFill>
        </p:spPr>
        <p:txBody>
          <a:bodyPr wrap="square" lIns="0" tIns="0" rIns="0" bIns="0" rtlCol="0"/>
          <a:lstStyle/>
          <a:p>
            <a:endParaRPr/>
          </a:p>
        </p:txBody>
      </p:sp>
      <p:sp>
        <p:nvSpPr>
          <p:cNvPr id="442" name="object 442"/>
          <p:cNvSpPr/>
          <p:nvPr/>
        </p:nvSpPr>
        <p:spPr>
          <a:xfrm>
            <a:off x="3097623" y="4911822"/>
            <a:ext cx="49530" cy="49530"/>
          </a:xfrm>
          <a:custGeom>
            <a:avLst/>
            <a:gdLst/>
            <a:ahLst/>
            <a:cxnLst/>
            <a:rect l="l" t="t" r="r" b="b"/>
            <a:pathLst>
              <a:path w="49530" h="49529">
                <a:moveTo>
                  <a:pt x="49123" y="24561"/>
                </a:moveTo>
                <a:lnTo>
                  <a:pt x="47193" y="34122"/>
                </a:lnTo>
                <a:lnTo>
                  <a:pt x="41928" y="41929"/>
                </a:lnTo>
                <a:lnTo>
                  <a:pt x="34121"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1" y="1930"/>
                </a:lnTo>
                <a:lnTo>
                  <a:pt x="41928"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43" name="object 443"/>
          <p:cNvSpPr/>
          <p:nvPr/>
        </p:nvSpPr>
        <p:spPr>
          <a:xfrm>
            <a:off x="2285861" y="2306305"/>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44" name="object 444"/>
          <p:cNvSpPr/>
          <p:nvPr/>
        </p:nvSpPr>
        <p:spPr>
          <a:xfrm>
            <a:off x="2285861" y="2306305"/>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45" name="object 445"/>
          <p:cNvSpPr/>
          <p:nvPr/>
        </p:nvSpPr>
        <p:spPr>
          <a:xfrm>
            <a:off x="7020081" y="4247333"/>
            <a:ext cx="49123" cy="49123"/>
          </a:xfrm>
          <a:prstGeom prst="rect">
            <a:avLst/>
          </a:prstGeom>
          <a:blipFill>
            <a:blip r:embed="rId10" cstate="print"/>
            <a:stretch>
              <a:fillRect/>
            </a:stretch>
          </a:blipFill>
        </p:spPr>
        <p:txBody>
          <a:bodyPr wrap="square" lIns="0" tIns="0" rIns="0" bIns="0" rtlCol="0"/>
          <a:lstStyle/>
          <a:p>
            <a:endParaRPr/>
          </a:p>
        </p:txBody>
      </p:sp>
      <p:sp>
        <p:nvSpPr>
          <p:cNvPr id="446" name="object 446"/>
          <p:cNvSpPr/>
          <p:nvPr/>
        </p:nvSpPr>
        <p:spPr>
          <a:xfrm>
            <a:off x="3911282" y="2677045"/>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47" name="object 447"/>
          <p:cNvSpPr/>
          <p:nvPr/>
        </p:nvSpPr>
        <p:spPr>
          <a:xfrm>
            <a:off x="3911282" y="2677045"/>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48" name="object 448"/>
          <p:cNvSpPr/>
          <p:nvPr/>
        </p:nvSpPr>
        <p:spPr>
          <a:xfrm>
            <a:off x="7744181" y="4568320"/>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49" name="object 449"/>
          <p:cNvSpPr/>
          <p:nvPr/>
        </p:nvSpPr>
        <p:spPr>
          <a:xfrm>
            <a:off x="7744181" y="456832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0" name="object 450"/>
          <p:cNvSpPr/>
          <p:nvPr/>
        </p:nvSpPr>
        <p:spPr>
          <a:xfrm>
            <a:off x="7818194" y="6070597"/>
            <a:ext cx="49530" cy="49530"/>
          </a:xfrm>
          <a:custGeom>
            <a:avLst/>
            <a:gdLst/>
            <a:ahLst/>
            <a:cxnLst/>
            <a:rect l="l" t="t" r="r" b="b"/>
            <a:pathLst>
              <a:path w="49529" h="49529">
                <a:moveTo>
                  <a:pt x="24561" y="49125"/>
                </a:move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30"/>
                </a:lnTo>
                <a:lnTo>
                  <a:pt x="34122" y="47195"/>
                </a:lnTo>
                <a:lnTo>
                  <a:pt x="24561" y="49125"/>
                </a:lnTo>
                <a:close/>
              </a:path>
            </a:pathLst>
          </a:custGeom>
          <a:solidFill>
            <a:srgbClr val="28B6FD"/>
          </a:solidFill>
        </p:spPr>
        <p:txBody>
          <a:bodyPr wrap="square" lIns="0" tIns="0" rIns="0" bIns="0" rtlCol="0"/>
          <a:lstStyle/>
          <a:p>
            <a:endParaRPr/>
          </a:p>
        </p:txBody>
      </p:sp>
      <p:sp>
        <p:nvSpPr>
          <p:cNvPr id="451" name="object 451"/>
          <p:cNvSpPr/>
          <p:nvPr/>
        </p:nvSpPr>
        <p:spPr>
          <a:xfrm>
            <a:off x="7818194" y="6070597"/>
            <a:ext cx="49530" cy="49530"/>
          </a:xfrm>
          <a:custGeom>
            <a:avLst/>
            <a:gdLst/>
            <a:ahLst/>
            <a:cxnLst/>
            <a:rect l="l" t="t" r="r" b="b"/>
            <a:pathLst>
              <a:path w="49529" h="49529">
                <a:moveTo>
                  <a:pt x="49123" y="24561"/>
                </a:moveTo>
                <a:lnTo>
                  <a:pt x="47193" y="34122"/>
                </a:lnTo>
                <a:lnTo>
                  <a:pt x="41929" y="41930"/>
                </a:lnTo>
                <a:lnTo>
                  <a:pt x="34122" y="47195"/>
                </a:lnTo>
                <a:lnTo>
                  <a:pt x="24561" y="49125"/>
                </a:ln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2" name="object 452"/>
          <p:cNvSpPr/>
          <p:nvPr/>
        </p:nvSpPr>
        <p:spPr>
          <a:xfrm>
            <a:off x="7818194" y="6070597"/>
            <a:ext cx="49530" cy="49530"/>
          </a:xfrm>
          <a:custGeom>
            <a:avLst/>
            <a:gdLst/>
            <a:ahLst/>
            <a:cxnLst/>
            <a:rect l="l" t="t" r="r" b="b"/>
            <a:pathLst>
              <a:path w="49529" h="49529">
                <a:moveTo>
                  <a:pt x="24561" y="49125"/>
                </a:move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30"/>
                </a:lnTo>
                <a:lnTo>
                  <a:pt x="34122" y="47195"/>
                </a:lnTo>
                <a:lnTo>
                  <a:pt x="24561" y="49125"/>
                </a:lnTo>
                <a:close/>
              </a:path>
            </a:pathLst>
          </a:custGeom>
          <a:solidFill>
            <a:srgbClr val="28B6FD"/>
          </a:solidFill>
        </p:spPr>
        <p:txBody>
          <a:bodyPr wrap="square" lIns="0" tIns="0" rIns="0" bIns="0" rtlCol="0"/>
          <a:lstStyle/>
          <a:p>
            <a:endParaRPr/>
          </a:p>
        </p:txBody>
      </p:sp>
      <p:sp>
        <p:nvSpPr>
          <p:cNvPr id="453" name="object 453"/>
          <p:cNvSpPr/>
          <p:nvPr/>
        </p:nvSpPr>
        <p:spPr>
          <a:xfrm>
            <a:off x="7818194" y="6070597"/>
            <a:ext cx="49530" cy="49530"/>
          </a:xfrm>
          <a:custGeom>
            <a:avLst/>
            <a:gdLst/>
            <a:ahLst/>
            <a:cxnLst/>
            <a:rect l="l" t="t" r="r" b="b"/>
            <a:pathLst>
              <a:path w="49529" h="49529">
                <a:moveTo>
                  <a:pt x="49123" y="24561"/>
                </a:moveTo>
                <a:lnTo>
                  <a:pt x="47193" y="34122"/>
                </a:lnTo>
                <a:lnTo>
                  <a:pt x="41929" y="41930"/>
                </a:lnTo>
                <a:lnTo>
                  <a:pt x="34122" y="47195"/>
                </a:lnTo>
                <a:lnTo>
                  <a:pt x="24561" y="49125"/>
                </a:lnTo>
                <a:lnTo>
                  <a:pt x="15001" y="47195"/>
                </a:lnTo>
                <a:lnTo>
                  <a:pt x="7194" y="41930"/>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4" name="object 454"/>
          <p:cNvSpPr/>
          <p:nvPr/>
        </p:nvSpPr>
        <p:spPr>
          <a:xfrm>
            <a:off x="2952979" y="639656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55" name="object 455"/>
          <p:cNvSpPr/>
          <p:nvPr/>
        </p:nvSpPr>
        <p:spPr>
          <a:xfrm>
            <a:off x="2952979" y="639656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6" name="object 456"/>
          <p:cNvSpPr/>
          <p:nvPr/>
        </p:nvSpPr>
        <p:spPr>
          <a:xfrm>
            <a:off x="5666704" y="666732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57" name="object 457"/>
          <p:cNvSpPr/>
          <p:nvPr/>
        </p:nvSpPr>
        <p:spPr>
          <a:xfrm>
            <a:off x="5666704" y="666732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58" name="object 458"/>
          <p:cNvSpPr/>
          <p:nvPr/>
        </p:nvSpPr>
        <p:spPr>
          <a:xfrm>
            <a:off x="6676328" y="505294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459" name="object 459"/>
          <p:cNvSpPr/>
          <p:nvPr/>
        </p:nvSpPr>
        <p:spPr>
          <a:xfrm>
            <a:off x="6676328" y="5052942"/>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60" name="object 460"/>
          <p:cNvSpPr/>
          <p:nvPr/>
        </p:nvSpPr>
        <p:spPr>
          <a:xfrm>
            <a:off x="2321954" y="3656150"/>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61" name="object 461"/>
          <p:cNvSpPr/>
          <p:nvPr/>
        </p:nvSpPr>
        <p:spPr>
          <a:xfrm>
            <a:off x="2321954" y="365615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62" name="object 462"/>
          <p:cNvSpPr/>
          <p:nvPr/>
        </p:nvSpPr>
        <p:spPr>
          <a:xfrm>
            <a:off x="3007058" y="1847077"/>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63" name="object 463"/>
          <p:cNvSpPr/>
          <p:nvPr/>
        </p:nvSpPr>
        <p:spPr>
          <a:xfrm>
            <a:off x="3007058" y="1847077"/>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64" name="object 464"/>
          <p:cNvSpPr/>
          <p:nvPr/>
        </p:nvSpPr>
        <p:spPr>
          <a:xfrm>
            <a:off x="3781457" y="2253800"/>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465" name="object 465"/>
          <p:cNvSpPr/>
          <p:nvPr/>
        </p:nvSpPr>
        <p:spPr>
          <a:xfrm>
            <a:off x="3781457" y="2253800"/>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66" name="object 466"/>
          <p:cNvSpPr/>
          <p:nvPr/>
        </p:nvSpPr>
        <p:spPr>
          <a:xfrm>
            <a:off x="3288083" y="2853793"/>
            <a:ext cx="49530" cy="49530"/>
          </a:xfrm>
          <a:custGeom>
            <a:avLst/>
            <a:gdLst/>
            <a:ahLst/>
            <a:cxnLst/>
            <a:rect l="l" t="t" r="r" b="b"/>
            <a:pathLst>
              <a:path w="49529" h="49530">
                <a:moveTo>
                  <a:pt x="24561" y="49124"/>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4"/>
                </a:lnTo>
                <a:close/>
              </a:path>
            </a:pathLst>
          </a:custGeom>
          <a:solidFill>
            <a:srgbClr val="28B6FD"/>
          </a:solidFill>
        </p:spPr>
        <p:txBody>
          <a:bodyPr wrap="square" lIns="0" tIns="0" rIns="0" bIns="0" rtlCol="0"/>
          <a:lstStyle/>
          <a:p>
            <a:endParaRPr/>
          </a:p>
        </p:txBody>
      </p:sp>
      <p:sp>
        <p:nvSpPr>
          <p:cNvPr id="467" name="object 467"/>
          <p:cNvSpPr/>
          <p:nvPr/>
        </p:nvSpPr>
        <p:spPr>
          <a:xfrm>
            <a:off x="3288083" y="2853793"/>
            <a:ext cx="49530" cy="49530"/>
          </a:xfrm>
          <a:custGeom>
            <a:avLst/>
            <a:gdLst/>
            <a:ahLst/>
            <a:cxnLst/>
            <a:rect l="l" t="t" r="r" b="b"/>
            <a:pathLst>
              <a:path w="49529" h="49530">
                <a:moveTo>
                  <a:pt x="49123" y="24562"/>
                </a:moveTo>
                <a:lnTo>
                  <a:pt x="47193" y="34122"/>
                </a:lnTo>
                <a:lnTo>
                  <a:pt x="41929" y="41929"/>
                </a:lnTo>
                <a:lnTo>
                  <a:pt x="34122" y="47193"/>
                </a:lnTo>
                <a:lnTo>
                  <a:pt x="24561" y="49124"/>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68" name="object 468"/>
          <p:cNvSpPr/>
          <p:nvPr/>
        </p:nvSpPr>
        <p:spPr>
          <a:xfrm>
            <a:off x="6639197" y="527544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69" name="object 469"/>
          <p:cNvSpPr/>
          <p:nvPr/>
        </p:nvSpPr>
        <p:spPr>
          <a:xfrm>
            <a:off x="6639197" y="527544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70" name="object 470"/>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471" name="object 471"/>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72" name="object 472"/>
          <p:cNvSpPr/>
          <p:nvPr/>
        </p:nvSpPr>
        <p:spPr>
          <a:xfrm>
            <a:off x="2722543" y="2654765"/>
            <a:ext cx="49530" cy="49530"/>
          </a:xfrm>
          <a:custGeom>
            <a:avLst/>
            <a:gdLst/>
            <a:ahLst/>
            <a:cxnLst/>
            <a:rect l="l" t="t" r="r" b="b"/>
            <a:pathLst>
              <a:path w="49530" h="49530">
                <a:moveTo>
                  <a:pt x="24561" y="49123"/>
                </a:move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73" name="object 473"/>
          <p:cNvSpPr/>
          <p:nvPr/>
        </p:nvSpPr>
        <p:spPr>
          <a:xfrm>
            <a:off x="2722543" y="2654765"/>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74" name="object 474"/>
          <p:cNvSpPr/>
          <p:nvPr/>
        </p:nvSpPr>
        <p:spPr>
          <a:xfrm>
            <a:off x="3064034" y="2601859"/>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75" name="object 475"/>
          <p:cNvSpPr/>
          <p:nvPr/>
        </p:nvSpPr>
        <p:spPr>
          <a:xfrm>
            <a:off x="3064034" y="2601859"/>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76" name="object 476"/>
          <p:cNvSpPr/>
          <p:nvPr/>
        </p:nvSpPr>
        <p:spPr>
          <a:xfrm>
            <a:off x="2986685" y="4172525"/>
            <a:ext cx="49530" cy="49530"/>
          </a:xfrm>
          <a:custGeom>
            <a:avLst/>
            <a:gdLst/>
            <a:ahLst/>
            <a:cxnLst/>
            <a:rect l="l" t="t" r="r" b="b"/>
            <a:pathLst>
              <a:path w="49530" h="49529">
                <a:moveTo>
                  <a:pt x="24561" y="49123"/>
                </a:moveTo>
                <a:lnTo>
                  <a:pt x="15000" y="47193"/>
                </a:lnTo>
                <a:lnTo>
                  <a:pt x="7193" y="41929"/>
                </a:lnTo>
                <a:lnTo>
                  <a:pt x="1930" y="34122"/>
                </a:lnTo>
                <a:lnTo>
                  <a:pt x="0" y="24561"/>
                </a:lnTo>
                <a:lnTo>
                  <a:pt x="1930" y="15001"/>
                </a:lnTo>
                <a:lnTo>
                  <a:pt x="7193" y="7194"/>
                </a:lnTo>
                <a:lnTo>
                  <a:pt x="15000" y="1930"/>
                </a:lnTo>
                <a:lnTo>
                  <a:pt x="24561" y="0"/>
                </a:lnTo>
                <a:lnTo>
                  <a:pt x="34121" y="1930"/>
                </a:lnTo>
                <a:lnTo>
                  <a:pt x="41928" y="7194"/>
                </a:lnTo>
                <a:lnTo>
                  <a:pt x="47192" y="15001"/>
                </a:lnTo>
                <a:lnTo>
                  <a:pt x="49122" y="24561"/>
                </a:lnTo>
                <a:lnTo>
                  <a:pt x="47192" y="34122"/>
                </a:lnTo>
                <a:lnTo>
                  <a:pt x="41928" y="41929"/>
                </a:lnTo>
                <a:lnTo>
                  <a:pt x="34121" y="47193"/>
                </a:lnTo>
                <a:lnTo>
                  <a:pt x="24561" y="49123"/>
                </a:lnTo>
                <a:close/>
              </a:path>
            </a:pathLst>
          </a:custGeom>
          <a:solidFill>
            <a:srgbClr val="28B6FD"/>
          </a:solidFill>
        </p:spPr>
        <p:txBody>
          <a:bodyPr wrap="square" lIns="0" tIns="0" rIns="0" bIns="0" rtlCol="0"/>
          <a:lstStyle/>
          <a:p>
            <a:endParaRPr/>
          </a:p>
        </p:txBody>
      </p:sp>
      <p:sp>
        <p:nvSpPr>
          <p:cNvPr id="477" name="object 477"/>
          <p:cNvSpPr/>
          <p:nvPr/>
        </p:nvSpPr>
        <p:spPr>
          <a:xfrm>
            <a:off x="2986685" y="4172525"/>
            <a:ext cx="49530" cy="49530"/>
          </a:xfrm>
          <a:custGeom>
            <a:avLst/>
            <a:gdLst/>
            <a:ahLst/>
            <a:cxnLst/>
            <a:rect l="l" t="t" r="r" b="b"/>
            <a:pathLst>
              <a:path w="49530" h="49529">
                <a:moveTo>
                  <a:pt x="49122" y="24561"/>
                </a:moveTo>
                <a:lnTo>
                  <a:pt x="47192" y="34122"/>
                </a:lnTo>
                <a:lnTo>
                  <a:pt x="41928" y="41929"/>
                </a:lnTo>
                <a:lnTo>
                  <a:pt x="34121" y="47193"/>
                </a:lnTo>
                <a:lnTo>
                  <a:pt x="24561" y="49123"/>
                </a:lnTo>
                <a:lnTo>
                  <a:pt x="15000" y="47193"/>
                </a:lnTo>
                <a:lnTo>
                  <a:pt x="7193" y="41929"/>
                </a:lnTo>
                <a:lnTo>
                  <a:pt x="1930" y="34122"/>
                </a:lnTo>
                <a:lnTo>
                  <a:pt x="0" y="24561"/>
                </a:lnTo>
                <a:lnTo>
                  <a:pt x="1930" y="15001"/>
                </a:lnTo>
                <a:lnTo>
                  <a:pt x="7193" y="7194"/>
                </a:lnTo>
                <a:lnTo>
                  <a:pt x="15000" y="1930"/>
                </a:lnTo>
                <a:lnTo>
                  <a:pt x="24561" y="0"/>
                </a:lnTo>
                <a:lnTo>
                  <a:pt x="34121" y="1930"/>
                </a:lnTo>
                <a:lnTo>
                  <a:pt x="41928" y="7194"/>
                </a:lnTo>
                <a:lnTo>
                  <a:pt x="47192" y="15001"/>
                </a:lnTo>
                <a:lnTo>
                  <a:pt x="49122" y="24561"/>
                </a:lnTo>
                <a:close/>
              </a:path>
            </a:pathLst>
          </a:custGeom>
          <a:ln w="3175">
            <a:solidFill>
              <a:srgbClr val="232323"/>
            </a:solidFill>
          </a:ln>
        </p:spPr>
        <p:txBody>
          <a:bodyPr wrap="square" lIns="0" tIns="0" rIns="0" bIns="0" rtlCol="0"/>
          <a:lstStyle/>
          <a:p>
            <a:endParaRPr/>
          </a:p>
        </p:txBody>
      </p:sp>
      <p:sp>
        <p:nvSpPr>
          <p:cNvPr id="478" name="object 478"/>
          <p:cNvSpPr/>
          <p:nvPr/>
        </p:nvSpPr>
        <p:spPr>
          <a:xfrm>
            <a:off x="8026396" y="499000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79" name="object 479"/>
          <p:cNvSpPr/>
          <p:nvPr/>
        </p:nvSpPr>
        <p:spPr>
          <a:xfrm>
            <a:off x="8026396" y="499000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80" name="object 480"/>
          <p:cNvSpPr/>
          <p:nvPr/>
        </p:nvSpPr>
        <p:spPr>
          <a:xfrm>
            <a:off x="6791698" y="453594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1" y="1930"/>
                </a:lnTo>
                <a:lnTo>
                  <a:pt x="41927" y="7194"/>
                </a:lnTo>
                <a:lnTo>
                  <a:pt x="47191" y="15001"/>
                </a:lnTo>
                <a:lnTo>
                  <a:pt x="49121" y="24561"/>
                </a:lnTo>
                <a:lnTo>
                  <a:pt x="47191" y="34122"/>
                </a:lnTo>
                <a:lnTo>
                  <a:pt x="41927" y="41929"/>
                </a:lnTo>
                <a:lnTo>
                  <a:pt x="34121" y="47193"/>
                </a:lnTo>
                <a:lnTo>
                  <a:pt x="24561" y="49123"/>
                </a:lnTo>
                <a:close/>
              </a:path>
            </a:pathLst>
          </a:custGeom>
          <a:solidFill>
            <a:srgbClr val="28B6FD"/>
          </a:solidFill>
        </p:spPr>
        <p:txBody>
          <a:bodyPr wrap="square" lIns="0" tIns="0" rIns="0" bIns="0" rtlCol="0"/>
          <a:lstStyle/>
          <a:p>
            <a:endParaRPr/>
          </a:p>
        </p:txBody>
      </p:sp>
      <p:sp>
        <p:nvSpPr>
          <p:cNvPr id="481" name="object 481"/>
          <p:cNvSpPr/>
          <p:nvPr/>
        </p:nvSpPr>
        <p:spPr>
          <a:xfrm>
            <a:off x="6791698" y="4535943"/>
            <a:ext cx="49530" cy="49530"/>
          </a:xfrm>
          <a:custGeom>
            <a:avLst/>
            <a:gdLst/>
            <a:ahLst/>
            <a:cxnLst/>
            <a:rect l="l" t="t" r="r" b="b"/>
            <a:pathLst>
              <a:path w="49529" h="49529">
                <a:moveTo>
                  <a:pt x="49121" y="24561"/>
                </a:moveTo>
                <a:lnTo>
                  <a:pt x="47191" y="34122"/>
                </a:lnTo>
                <a:lnTo>
                  <a:pt x="41927" y="41929"/>
                </a:lnTo>
                <a:lnTo>
                  <a:pt x="34121"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1" y="1930"/>
                </a:lnTo>
                <a:lnTo>
                  <a:pt x="41927"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482" name="object 482"/>
          <p:cNvSpPr/>
          <p:nvPr/>
        </p:nvSpPr>
        <p:spPr>
          <a:xfrm>
            <a:off x="3136605" y="2480153"/>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83" name="object 483"/>
          <p:cNvSpPr/>
          <p:nvPr/>
        </p:nvSpPr>
        <p:spPr>
          <a:xfrm>
            <a:off x="3136605" y="2480153"/>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84" name="object 484"/>
          <p:cNvSpPr/>
          <p:nvPr/>
        </p:nvSpPr>
        <p:spPr>
          <a:xfrm>
            <a:off x="2682289" y="352405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85" name="object 485"/>
          <p:cNvSpPr/>
          <p:nvPr/>
        </p:nvSpPr>
        <p:spPr>
          <a:xfrm>
            <a:off x="2682289" y="352405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86" name="object 486"/>
          <p:cNvSpPr/>
          <p:nvPr/>
        </p:nvSpPr>
        <p:spPr>
          <a:xfrm>
            <a:off x="3136678" y="5599999"/>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0"/>
                </a:lnTo>
                <a:lnTo>
                  <a:pt x="7194" y="7193"/>
                </a:lnTo>
                <a:lnTo>
                  <a:pt x="15001" y="1929"/>
                </a:lnTo>
                <a:lnTo>
                  <a:pt x="24561" y="0"/>
                </a:lnTo>
                <a:lnTo>
                  <a:pt x="34123" y="1929"/>
                </a:lnTo>
                <a:lnTo>
                  <a:pt x="41930" y="7193"/>
                </a:lnTo>
                <a:lnTo>
                  <a:pt x="47193" y="15000"/>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487" name="object 487"/>
          <p:cNvSpPr/>
          <p:nvPr/>
        </p:nvSpPr>
        <p:spPr>
          <a:xfrm>
            <a:off x="3136678" y="5599999"/>
            <a:ext cx="49530" cy="49530"/>
          </a:xfrm>
          <a:custGeom>
            <a:avLst/>
            <a:gdLst/>
            <a:ahLst/>
            <a:cxnLst/>
            <a:rect l="l" t="t" r="r" b="b"/>
            <a:pathLst>
              <a:path w="49530" h="49529">
                <a:moveTo>
                  <a:pt x="49123" y="24561"/>
                </a:moveTo>
                <a:lnTo>
                  <a:pt x="47193" y="34122"/>
                </a:lnTo>
                <a:lnTo>
                  <a:pt x="41930" y="41929"/>
                </a:lnTo>
                <a:lnTo>
                  <a:pt x="34123" y="47193"/>
                </a:lnTo>
                <a:lnTo>
                  <a:pt x="24561" y="49123"/>
                </a:lnTo>
                <a:lnTo>
                  <a:pt x="15001" y="47193"/>
                </a:lnTo>
                <a:lnTo>
                  <a:pt x="7194" y="41929"/>
                </a:lnTo>
                <a:lnTo>
                  <a:pt x="1930" y="34122"/>
                </a:lnTo>
                <a:lnTo>
                  <a:pt x="0" y="24561"/>
                </a:lnTo>
                <a:lnTo>
                  <a:pt x="1930" y="15000"/>
                </a:lnTo>
                <a:lnTo>
                  <a:pt x="7194" y="7193"/>
                </a:lnTo>
                <a:lnTo>
                  <a:pt x="15001" y="1929"/>
                </a:lnTo>
                <a:lnTo>
                  <a:pt x="24561" y="0"/>
                </a:lnTo>
                <a:lnTo>
                  <a:pt x="34123" y="1929"/>
                </a:lnTo>
                <a:lnTo>
                  <a:pt x="41930"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488" name="object 488"/>
          <p:cNvSpPr/>
          <p:nvPr/>
        </p:nvSpPr>
        <p:spPr>
          <a:xfrm>
            <a:off x="6865095" y="4740057"/>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89" name="object 489"/>
          <p:cNvSpPr/>
          <p:nvPr/>
        </p:nvSpPr>
        <p:spPr>
          <a:xfrm>
            <a:off x="6865094" y="474005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90" name="object 490"/>
          <p:cNvSpPr/>
          <p:nvPr/>
        </p:nvSpPr>
        <p:spPr>
          <a:xfrm>
            <a:off x="4633492" y="2556083"/>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491" name="object 491"/>
          <p:cNvSpPr/>
          <p:nvPr/>
        </p:nvSpPr>
        <p:spPr>
          <a:xfrm>
            <a:off x="4633492" y="2556083"/>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92" name="object 492"/>
          <p:cNvSpPr/>
          <p:nvPr/>
        </p:nvSpPr>
        <p:spPr>
          <a:xfrm>
            <a:off x="4554137" y="636280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93" name="object 493"/>
          <p:cNvSpPr/>
          <p:nvPr/>
        </p:nvSpPr>
        <p:spPr>
          <a:xfrm>
            <a:off x="4554137" y="636280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494" name="object 494"/>
          <p:cNvSpPr/>
          <p:nvPr/>
        </p:nvSpPr>
        <p:spPr>
          <a:xfrm>
            <a:off x="4729951" y="2846373"/>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495" name="object 495"/>
          <p:cNvSpPr/>
          <p:nvPr/>
        </p:nvSpPr>
        <p:spPr>
          <a:xfrm>
            <a:off x="4729951" y="2846373"/>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496" name="object 496"/>
          <p:cNvSpPr/>
          <p:nvPr/>
        </p:nvSpPr>
        <p:spPr>
          <a:xfrm>
            <a:off x="6930652" y="612641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0"/>
                </a:lnTo>
                <a:lnTo>
                  <a:pt x="7194" y="7193"/>
                </a:lnTo>
                <a:lnTo>
                  <a:pt x="15001" y="1929"/>
                </a:lnTo>
                <a:lnTo>
                  <a:pt x="24561" y="0"/>
                </a:lnTo>
                <a:lnTo>
                  <a:pt x="34122" y="1929"/>
                </a:lnTo>
                <a:lnTo>
                  <a:pt x="41930" y="7193"/>
                </a:lnTo>
                <a:lnTo>
                  <a:pt x="47195" y="15000"/>
                </a:lnTo>
                <a:lnTo>
                  <a:pt x="49125" y="24561"/>
                </a:lnTo>
                <a:lnTo>
                  <a:pt x="47195" y="34122"/>
                </a:lnTo>
                <a:lnTo>
                  <a:pt x="41930" y="41929"/>
                </a:lnTo>
                <a:lnTo>
                  <a:pt x="34122" y="47193"/>
                </a:lnTo>
                <a:lnTo>
                  <a:pt x="24561" y="49123"/>
                </a:lnTo>
                <a:close/>
              </a:path>
            </a:pathLst>
          </a:custGeom>
          <a:solidFill>
            <a:srgbClr val="28B6FD"/>
          </a:solidFill>
        </p:spPr>
        <p:txBody>
          <a:bodyPr wrap="square" lIns="0" tIns="0" rIns="0" bIns="0" rtlCol="0"/>
          <a:lstStyle/>
          <a:p>
            <a:endParaRPr/>
          </a:p>
        </p:txBody>
      </p:sp>
      <p:sp>
        <p:nvSpPr>
          <p:cNvPr id="497" name="object 497"/>
          <p:cNvSpPr/>
          <p:nvPr/>
        </p:nvSpPr>
        <p:spPr>
          <a:xfrm>
            <a:off x="6930652" y="6126410"/>
            <a:ext cx="49530" cy="49530"/>
          </a:xfrm>
          <a:custGeom>
            <a:avLst/>
            <a:gdLst/>
            <a:ahLst/>
            <a:cxnLst/>
            <a:rect l="l" t="t" r="r" b="b"/>
            <a:pathLst>
              <a:path w="49529" h="49529">
                <a:moveTo>
                  <a:pt x="49125" y="24561"/>
                </a:moveTo>
                <a:lnTo>
                  <a:pt x="47195" y="34122"/>
                </a:lnTo>
                <a:lnTo>
                  <a:pt x="41930" y="41929"/>
                </a:lnTo>
                <a:lnTo>
                  <a:pt x="34122" y="47193"/>
                </a:lnTo>
                <a:lnTo>
                  <a:pt x="24561" y="49123"/>
                </a:lnTo>
                <a:lnTo>
                  <a:pt x="15001" y="47193"/>
                </a:lnTo>
                <a:lnTo>
                  <a:pt x="7194" y="41929"/>
                </a:lnTo>
                <a:lnTo>
                  <a:pt x="1930" y="34122"/>
                </a:lnTo>
                <a:lnTo>
                  <a:pt x="0" y="24561"/>
                </a:lnTo>
                <a:lnTo>
                  <a:pt x="1930" y="15000"/>
                </a:lnTo>
                <a:lnTo>
                  <a:pt x="7194" y="7193"/>
                </a:lnTo>
                <a:lnTo>
                  <a:pt x="15001" y="1929"/>
                </a:lnTo>
                <a:lnTo>
                  <a:pt x="24561" y="0"/>
                </a:lnTo>
                <a:lnTo>
                  <a:pt x="34122" y="1929"/>
                </a:lnTo>
                <a:lnTo>
                  <a:pt x="41930" y="7193"/>
                </a:lnTo>
                <a:lnTo>
                  <a:pt x="47195" y="15000"/>
                </a:lnTo>
                <a:lnTo>
                  <a:pt x="49125" y="24561"/>
                </a:lnTo>
                <a:close/>
              </a:path>
            </a:pathLst>
          </a:custGeom>
          <a:ln w="3175">
            <a:solidFill>
              <a:srgbClr val="232323"/>
            </a:solidFill>
          </a:ln>
        </p:spPr>
        <p:txBody>
          <a:bodyPr wrap="square" lIns="0" tIns="0" rIns="0" bIns="0" rtlCol="0"/>
          <a:lstStyle/>
          <a:p>
            <a:endParaRPr/>
          </a:p>
        </p:txBody>
      </p:sp>
      <p:sp>
        <p:nvSpPr>
          <p:cNvPr id="498" name="object 498"/>
          <p:cNvSpPr/>
          <p:nvPr/>
        </p:nvSpPr>
        <p:spPr>
          <a:xfrm>
            <a:off x="3667238" y="2153767"/>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499" name="object 499"/>
          <p:cNvSpPr/>
          <p:nvPr/>
        </p:nvSpPr>
        <p:spPr>
          <a:xfrm>
            <a:off x="3667238" y="2153767"/>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00" name="object 500"/>
          <p:cNvSpPr/>
          <p:nvPr/>
        </p:nvSpPr>
        <p:spPr>
          <a:xfrm>
            <a:off x="6640657" y="468555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01" name="object 501"/>
          <p:cNvSpPr/>
          <p:nvPr/>
        </p:nvSpPr>
        <p:spPr>
          <a:xfrm>
            <a:off x="6640656" y="468555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02" name="object 502"/>
          <p:cNvSpPr/>
          <p:nvPr/>
        </p:nvSpPr>
        <p:spPr>
          <a:xfrm>
            <a:off x="3088816" y="2379438"/>
            <a:ext cx="49530" cy="49530"/>
          </a:xfrm>
          <a:custGeom>
            <a:avLst/>
            <a:gdLst/>
            <a:ahLst/>
            <a:cxnLst/>
            <a:rect l="l" t="t" r="r" b="b"/>
            <a:pathLst>
              <a:path w="49530" h="49530">
                <a:moveTo>
                  <a:pt x="24561" y="49123"/>
                </a:moveTo>
                <a:lnTo>
                  <a:pt x="15000" y="47193"/>
                </a:lnTo>
                <a:lnTo>
                  <a:pt x="7193" y="41929"/>
                </a:lnTo>
                <a:lnTo>
                  <a:pt x="1929" y="34122"/>
                </a:lnTo>
                <a:lnTo>
                  <a:pt x="0" y="24562"/>
                </a:lnTo>
                <a:lnTo>
                  <a:pt x="1929" y="15001"/>
                </a:lnTo>
                <a:lnTo>
                  <a:pt x="7193" y="7193"/>
                </a:lnTo>
                <a:lnTo>
                  <a:pt x="15000"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03" name="object 503"/>
          <p:cNvSpPr/>
          <p:nvPr/>
        </p:nvSpPr>
        <p:spPr>
          <a:xfrm>
            <a:off x="3088816" y="2379438"/>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0" y="47193"/>
                </a:lnTo>
                <a:lnTo>
                  <a:pt x="7193" y="41929"/>
                </a:lnTo>
                <a:lnTo>
                  <a:pt x="1929" y="34122"/>
                </a:lnTo>
                <a:lnTo>
                  <a:pt x="0" y="24562"/>
                </a:lnTo>
                <a:lnTo>
                  <a:pt x="1929" y="15001"/>
                </a:lnTo>
                <a:lnTo>
                  <a:pt x="7193" y="7193"/>
                </a:lnTo>
                <a:lnTo>
                  <a:pt x="15000"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04" name="object 504"/>
          <p:cNvSpPr/>
          <p:nvPr/>
        </p:nvSpPr>
        <p:spPr>
          <a:xfrm>
            <a:off x="2326516" y="3145156"/>
            <a:ext cx="49530" cy="49530"/>
          </a:xfrm>
          <a:custGeom>
            <a:avLst/>
            <a:gdLst/>
            <a:ahLst/>
            <a:cxnLst/>
            <a:rect l="l" t="t" r="r" b="b"/>
            <a:pathLst>
              <a:path w="49530" h="49530">
                <a:moveTo>
                  <a:pt x="24562" y="49123"/>
                </a:moveTo>
                <a:lnTo>
                  <a:pt x="15001" y="47193"/>
                </a:lnTo>
                <a:lnTo>
                  <a:pt x="7194" y="41929"/>
                </a:lnTo>
                <a:lnTo>
                  <a:pt x="1930" y="34122"/>
                </a:lnTo>
                <a:lnTo>
                  <a:pt x="0" y="24562"/>
                </a:lnTo>
                <a:lnTo>
                  <a:pt x="1930" y="15001"/>
                </a:lnTo>
                <a:lnTo>
                  <a:pt x="7194" y="7194"/>
                </a:lnTo>
                <a:lnTo>
                  <a:pt x="15001" y="1930"/>
                </a:lnTo>
                <a:lnTo>
                  <a:pt x="24562" y="0"/>
                </a:lnTo>
                <a:lnTo>
                  <a:pt x="34122" y="1930"/>
                </a:lnTo>
                <a:lnTo>
                  <a:pt x="41930" y="7194"/>
                </a:lnTo>
                <a:lnTo>
                  <a:pt x="47193" y="15001"/>
                </a:lnTo>
                <a:lnTo>
                  <a:pt x="49124" y="24562"/>
                </a:lnTo>
                <a:lnTo>
                  <a:pt x="47193" y="34122"/>
                </a:lnTo>
                <a:lnTo>
                  <a:pt x="41930" y="41929"/>
                </a:lnTo>
                <a:lnTo>
                  <a:pt x="34122" y="47193"/>
                </a:lnTo>
                <a:lnTo>
                  <a:pt x="24562" y="49123"/>
                </a:lnTo>
                <a:close/>
              </a:path>
            </a:pathLst>
          </a:custGeom>
          <a:solidFill>
            <a:srgbClr val="28B6FD"/>
          </a:solidFill>
        </p:spPr>
        <p:txBody>
          <a:bodyPr wrap="square" lIns="0" tIns="0" rIns="0" bIns="0" rtlCol="0"/>
          <a:lstStyle/>
          <a:p>
            <a:endParaRPr/>
          </a:p>
        </p:txBody>
      </p:sp>
      <p:sp>
        <p:nvSpPr>
          <p:cNvPr id="505" name="object 505"/>
          <p:cNvSpPr/>
          <p:nvPr/>
        </p:nvSpPr>
        <p:spPr>
          <a:xfrm>
            <a:off x="2326516" y="3145156"/>
            <a:ext cx="49530" cy="49530"/>
          </a:xfrm>
          <a:custGeom>
            <a:avLst/>
            <a:gdLst/>
            <a:ahLst/>
            <a:cxnLst/>
            <a:rect l="l" t="t" r="r" b="b"/>
            <a:pathLst>
              <a:path w="49530" h="49530">
                <a:moveTo>
                  <a:pt x="49124" y="24562"/>
                </a:moveTo>
                <a:lnTo>
                  <a:pt x="47193" y="34122"/>
                </a:lnTo>
                <a:lnTo>
                  <a:pt x="41930" y="41929"/>
                </a:lnTo>
                <a:lnTo>
                  <a:pt x="34122" y="47193"/>
                </a:lnTo>
                <a:lnTo>
                  <a:pt x="24562" y="49123"/>
                </a:lnTo>
                <a:lnTo>
                  <a:pt x="15001" y="47193"/>
                </a:lnTo>
                <a:lnTo>
                  <a:pt x="7194" y="41929"/>
                </a:lnTo>
                <a:lnTo>
                  <a:pt x="1930" y="34122"/>
                </a:lnTo>
                <a:lnTo>
                  <a:pt x="0" y="24562"/>
                </a:lnTo>
                <a:lnTo>
                  <a:pt x="1930" y="15001"/>
                </a:lnTo>
                <a:lnTo>
                  <a:pt x="7194" y="7194"/>
                </a:lnTo>
                <a:lnTo>
                  <a:pt x="15001" y="1930"/>
                </a:lnTo>
                <a:lnTo>
                  <a:pt x="24562" y="0"/>
                </a:lnTo>
                <a:lnTo>
                  <a:pt x="34122" y="1930"/>
                </a:lnTo>
                <a:lnTo>
                  <a:pt x="41930" y="7194"/>
                </a:lnTo>
                <a:lnTo>
                  <a:pt x="47193" y="15001"/>
                </a:lnTo>
                <a:lnTo>
                  <a:pt x="49124" y="24562"/>
                </a:lnTo>
                <a:close/>
              </a:path>
            </a:pathLst>
          </a:custGeom>
          <a:ln w="3175">
            <a:solidFill>
              <a:srgbClr val="232323"/>
            </a:solidFill>
          </a:ln>
        </p:spPr>
        <p:txBody>
          <a:bodyPr wrap="square" lIns="0" tIns="0" rIns="0" bIns="0" rtlCol="0"/>
          <a:lstStyle/>
          <a:p>
            <a:endParaRPr/>
          </a:p>
        </p:txBody>
      </p:sp>
      <p:sp>
        <p:nvSpPr>
          <p:cNvPr id="506" name="object 506"/>
          <p:cNvSpPr/>
          <p:nvPr/>
        </p:nvSpPr>
        <p:spPr>
          <a:xfrm>
            <a:off x="2939844" y="2489594"/>
            <a:ext cx="49530" cy="49530"/>
          </a:xfrm>
          <a:custGeom>
            <a:avLst/>
            <a:gdLst/>
            <a:ahLst/>
            <a:cxnLst/>
            <a:rect l="l" t="t" r="r" b="b"/>
            <a:pathLst>
              <a:path w="49530"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07" name="object 507"/>
          <p:cNvSpPr/>
          <p:nvPr/>
        </p:nvSpPr>
        <p:spPr>
          <a:xfrm>
            <a:off x="2939844" y="2489594"/>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08" name="object 508"/>
          <p:cNvSpPr/>
          <p:nvPr/>
        </p:nvSpPr>
        <p:spPr>
          <a:xfrm>
            <a:off x="2653490" y="2401228"/>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09" name="object 509"/>
          <p:cNvSpPr/>
          <p:nvPr/>
        </p:nvSpPr>
        <p:spPr>
          <a:xfrm>
            <a:off x="2653490" y="2401228"/>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10" name="object 510"/>
          <p:cNvSpPr/>
          <p:nvPr/>
        </p:nvSpPr>
        <p:spPr>
          <a:xfrm>
            <a:off x="7196022" y="461825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11" name="object 511"/>
          <p:cNvSpPr/>
          <p:nvPr/>
        </p:nvSpPr>
        <p:spPr>
          <a:xfrm>
            <a:off x="7196022" y="46182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12" name="object 512"/>
          <p:cNvSpPr/>
          <p:nvPr/>
        </p:nvSpPr>
        <p:spPr>
          <a:xfrm>
            <a:off x="2615174" y="3458108"/>
            <a:ext cx="49530" cy="49530"/>
          </a:xfrm>
          <a:custGeom>
            <a:avLst/>
            <a:gdLst/>
            <a:ahLst/>
            <a:cxnLst/>
            <a:rect l="l" t="t" r="r" b="b"/>
            <a:pathLst>
              <a:path w="49530" h="49529">
                <a:moveTo>
                  <a:pt x="24562" y="49124"/>
                </a:moveTo>
                <a:lnTo>
                  <a:pt x="15001" y="47193"/>
                </a:lnTo>
                <a:lnTo>
                  <a:pt x="7194" y="41930"/>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lnTo>
                  <a:pt x="47193" y="34122"/>
                </a:lnTo>
                <a:lnTo>
                  <a:pt x="41929" y="41930"/>
                </a:lnTo>
                <a:lnTo>
                  <a:pt x="34122" y="47193"/>
                </a:lnTo>
                <a:lnTo>
                  <a:pt x="24562" y="49124"/>
                </a:lnTo>
                <a:close/>
              </a:path>
            </a:pathLst>
          </a:custGeom>
          <a:solidFill>
            <a:srgbClr val="28B6FD"/>
          </a:solidFill>
        </p:spPr>
        <p:txBody>
          <a:bodyPr wrap="square" lIns="0" tIns="0" rIns="0" bIns="0" rtlCol="0"/>
          <a:lstStyle/>
          <a:p>
            <a:endParaRPr/>
          </a:p>
        </p:txBody>
      </p:sp>
      <p:sp>
        <p:nvSpPr>
          <p:cNvPr id="513" name="object 513"/>
          <p:cNvSpPr/>
          <p:nvPr/>
        </p:nvSpPr>
        <p:spPr>
          <a:xfrm>
            <a:off x="2615174" y="3458108"/>
            <a:ext cx="49530" cy="49530"/>
          </a:xfrm>
          <a:custGeom>
            <a:avLst/>
            <a:gdLst/>
            <a:ahLst/>
            <a:cxnLst/>
            <a:rect l="l" t="t" r="r" b="b"/>
            <a:pathLst>
              <a:path w="49530" h="49529">
                <a:moveTo>
                  <a:pt x="49123" y="24562"/>
                </a:moveTo>
                <a:lnTo>
                  <a:pt x="47193" y="34122"/>
                </a:lnTo>
                <a:lnTo>
                  <a:pt x="41929" y="41930"/>
                </a:lnTo>
                <a:lnTo>
                  <a:pt x="34122" y="47193"/>
                </a:lnTo>
                <a:lnTo>
                  <a:pt x="24562" y="49124"/>
                </a:lnTo>
                <a:lnTo>
                  <a:pt x="15001" y="47193"/>
                </a:lnTo>
                <a:lnTo>
                  <a:pt x="7194" y="41930"/>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14" name="object 514"/>
          <p:cNvSpPr/>
          <p:nvPr/>
        </p:nvSpPr>
        <p:spPr>
          <a:xfrm>
            <a:off x="2687714" y="4289160"/>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15" name="object 515"/>
          <p:cNvSpPr/>
          <p:nvPr/>
        </p:nvSpPr>
        <p:spPr>
          <a:xfrm>
            <a:off x="2687714" y="428916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16" name="object 516"/>
          <p:cNvSpPr/>
          <p:nvPr/>
        </p:nvSpPr>
        <p:spPr>
          <a:xfrm>
            <a:off x="2766509" y="4056330"/>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517" name="object 517"/>
          <p:cNvSpPr/>
          <p:nvPr/>
        </p:nvSpPr>
        <p:spPr>
          <a:xfrm>
            <a:off x="2766509" y="4056330"/>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18" name="object 518"/>
          <p:cNvSpPr/>
          <p:nvPr/>
        </p:nvSpPr>
        <p:spPr>
          <a:xfrm>
            <a:off x="2439154" y="3568542"/>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19" name="object 519"/>
          <p:cNvSpPr/>
          <p:nvPr/>
        </p:nvSpPr>
        <p:spPr>
          <a:xfrm>
            <a:off x="2439154" y="3568542"/>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20" name="object 520"/>
          <p:cNvSpPr/>
          <p:nvPr/>
        </p:nvSpPr>
        <p:spPr>
          <a:xfrm>
            <a:off x="2390180" y="3114874"/>
            <a:ext cx="49530" cy="49530"/>
          </a:xfrm>
          <a:custGeom>
            <a:avLst/>
            <a:gdLst/>
            <a:ahLst/>
            <a:cxnLst/>
            <a:rect l="l" t="t" r="r" b="b"/>
            <a:pathLst>
              <a:path w="49530" h="49530">
                <a:moveTo>
                  <a:pt x="24561" y="49123"/>
                </a:move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21" name="object 521"/>
          <p:cNvSpPr/>
          <p:nvPr/>
        </p:nvSpPr>
        <p:spPr>
          <a:xfrm>
            <a:off x="2390180" y="3114874"/>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3" y="41929"/>
                </a:lnTo>
                <a:lnTo>
                  <a:pt x="1930" y="34122"/>
                </a:lnTo>
                <a:lnTo>
                  <a:pt x="0" y="24562"/>
                </a:lnTo>
                <a:lnTo>
                  <a:pt x="1930" y="15001"/>
                </a:lnTo>
                <a:lnTo>
                  <a:pt x="7193"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22" name="object 522"/>
          <p:cNvSpPr/>
          <p:nvPr/>
        </p:nvSpPr>
        <p:spPr>
          <a:xfrm>
            <a:off x="7535055" y="530837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23" name="object 523"/>
          <p:cNvSpPr/>
          <p:nvPr/>
        </p:nvSpPr>
        <p:spPr>
          <a:xfrm>
            <a:off x="7535055" y="530837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24" name="object 524"/>
          <p:cNvSpPr/>
          <p:nvPr/>
        </p:nvSpPr>
        <p:spPr>
          <a:xfrm>
            <a:off x="2655383" y="4494353"/>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525" name="object 525"/>
          <p:cNvSpPr/>
          <p:nvPr/>
        </p:nvSpPr>
        <p:spPr>
          <a:xfrm>
            <a:off x="2655383" y="4494353"/>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26" name="object 526"/>
          <p:cNvSpPr/>
          <p:nvPr/>
        </p:nvSpPr>
        <p:spPr>
          <a:xfrm>
            <a:off x="2823694" y="3636133"/>
            <a:ext cx="49530" cy="49530"/>
          </a:xfrm>
          <a:custGeom>
            <a:avLst/>
            <a:gdLst/>
            <a:ahLst/>
            <a:cxnLst/>
            <a:rect l="l" t="t" r="r" b="b"/>
            <a:pathLst>
              <a:path w="49530" h="49529">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27" name="object 527"/>
          <p:cNvSpPr/>
          <p:nvPr/>
        </p:nvSpPr>
        <p:spPr>
          <a:xfrm>
            <a:off x="2823694" y="3636133"/>
            <a:ext cx="49530" cy="49530"/>
          </a:xfrm>
          <a:custGeom>
            <a:avLst/>
            <a:gdLst/>
            <a:ahLst/>
            <a:cxnLst/>
            <a:rect l="l" t="t" r="r" b="b"/>
            <a:pathLst>
              <a:path w="49530"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28" name="object 528"/>
          <p:cNvSpPr/>
          <p:nvPr/>
        </p:nvSpPr>
        <p:spPr>
          <a:xfrm>
            <a:off x="8154253" y="473451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29" name="object 529"/>
          <p:cNvSpPr/>
          <p:nvPr/>
        </p:nvSpPr>
        <p:spPr>
          <a:xfrm>
            <a:off x="8154253" y="4734513"/>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30" name="object 530"/>
          <p:cNvSpPr/>
          <p:nvPr/>
        </p:nvSpPr>
        <p:spPr>
          <a:xfrm>
            <a:off x="5707480" y="6807573"/>
            <a:ext cx="49530" cy="49530"/>
          </a:xfrm>
          <a:custGeom>
            <a:avLst/>
            <a:gdLst/>
            <a:ahLst/>
            <a:cxnLst/>
            <a:rect l="l" t="t" r="r" b="b"/>
            <a:pathLst>
              <a:path w="49529" h="49529">
                <a:moveTo>
                  <a:pt x="24563" y="49123"/>
                </a:move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lnTo>
                  <a:pt x="47195" y="34122"/>
                </a:lnTo>
                <a:lnTo>
                  <a:pt x="41931" y="41929"/>
                </a:lnTo>
                <a:lnTo>
                  <a:pt x="34124" y="47193"/>
                </a:lnTo>
                <a:lnTo>
                  <a:pt x="24563" y="49123"/>
                </a:lnTo>
                <a:close/>
              </a:path>
            </a:pathLst>
          </a:custGeom>
          <a:solidFill>
            <a:srgbClr val="28B6FD"/>
          </a:solidFill>
        </p:spPr>
        <p:txBody>
          <a:bodyPr wrap="square" lIns="0" tIns="0" rIns="0" bIns="0" rtlCol="0"/>
          <a:lstStyle/>
          <a:p>
            <a:endParaRPr/>
          </a:p>
        </p:txBody>
      </p:sp>
      <p:sp>
        <p:nvSpPr>
          <p:cNvPr id="531" name="object 531"/>
          <p:cNvSpPr/>
          <p:nvPr/>
        </p:nvSpPr>
        <p:spPr>
          <a:xfrm>
            <a:off x="5707480" y="6807573"/>
            <a:ext cx="49530" cy="49530"/>
          </a:xfrm>
          <a:custGeom>
            <a:avLst/>
            <a:gdLst/>
            <a:ahLst/>
            <a:cxnLst/>
            <a:rect l="l" t="t" r="r" b="b"/>
            <a:pathLst>
              <a:path w="49529" h="49529">
                <a:moveTo>
                  <a:pt x="49125" y="24561"/>
                </a:moveTo>
                <a:lnTo>
                  <a:pt x="47195" y="34122"/>
                </a:lnTo>
                <a:lnTo>
                  <a:pt x="41931" y="41929"/>
                </a:lnTo>
                <a:lnTo>
                  <a:pt x="34124" y="47193"/>
                </a:lnTo>
                <a:lnTo>
                  <a:pt x="24563" y="49123"/>
                </a:lnTo>
                <a:lnTo>
                  <a:pt x="15002" y="47193"/>
                </a:lnTo>
                <a:lnTo>
                  <a:pt x="7194" y="41929"/>
                </a:lnTo>
                <a:lnTo>
                  <a:pt x="1930" y="34122"/>
                </a:lnTo>
                <a:lnTo>
                  <a:pt x="0" y="24561"/>
                </a:lnTo>
                <a:lnTo>
                  <a:pt x="1930" y="15001"/>
                </a:lnTo>
                <a:lnTo>
                  <a:pt x="7194" y="7194"/>
                </a:lnTo>
                <a:lnTo>
                  <a:pt x="15002" y="1930"/>
                </a:lnTo>
                <a:lnTo>
                  <a:pt x="24563" y="0"/>
                </a:lnTo>
                <a:lnTo>
                  <a:pt x="34124"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532" name="object 532"/>
          <p:cNvSpPr/>
          <p:nvPr/>
        </p:nvSpPr>
        <p:spPr>
          <a:xfrm>
            <a:off x="6950665" y="591397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33" name="object 533"/>
          <p:cNvSpPr/>
          <p:nvPr/>
        </p:nvSpPr>
        <p:spPr>
          <a:xfrm>
            <a:off x="6950665" y="5913970"/>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34" name="object 534"/>
          <p:cNvSpPr/>
          <p:nvPr/>
        </p:nvSpPr>
        <p:spPr>
          <a:xfrm>
            <a:off x="2794172" y="4831047"/>
            <a:ext cx="49530" cy="49530"/>
          </a:xfrm>
          <a:custGeom>
            <a:avLst/>
            <a:gdLst/>
            <a:ahLst/>
            <a:cxnLst/>
            <a:rect l="l" t="t" r="r" b="b"/>
            <a:pathLst>
              <a:path w="49530" h="49529">
                <a:moveTo>
                  <a:pt x="24562" y="49125"/>
                </a:moveTo>
                <a:lnTo>
                  <a:pt x="15001" y="47195"/>
                </a:lnTo>
                <a:lnTo>
                  <a:pt x="7194" y="41931"/>
                </a:lnTo>
                <a:lnTo>
                  <a:pt x="1930" y="34124"/>
                </a:lnTo>
                <a:lnTo>
                  <a:pt x="0" y="24563"/>
                </a:lnTo>
                <a:lnTo>
                  <a:pt x="1930" y="15003"/>
                </a:lnTo>
                <a:lnTo>
                  <a:pt x="7194" y="7195"/>
                </a:lnTo>
                <a:lnTo>
                  <a:pt x="15001" y="1930"/>
                </a:lnTo>
                <a:lnTo>
                  <a:pt x="24562" y="0"/>
                </a:lnTo>
                <a:lnTo>
                  <a:pt x="34122" y="1930"/>
                </a:lnTo>
                <a:lnTo>
                  <a:pt x="41929" y="7195"/>
                </a:lnTo>
                <a:lnTo>
                  <a:pt x="47193" y="15003"/>
                </a:lnTo>
                <a:lnTo>
                  <a:pt x="49123" y="24563"/>
                </a:lnTo>
                <a:lnTo>
                  <a:pt x="47193" y="34124"/>
                </a:lnTo>
                <a:lnTo>
                  <a:pt x="41929" y="41931"/>
                </a:lnTo>
                <a:lnTo>
                  <a:pt x="34122" y="47195"/>
                </a:lnTo>
                <a:lnTo>
                  <a:pt x="24562" y="49125"/>
                </a:lnTo>
                <a:close/>
              </a:path>
            </a:pathLst>
          </a:custGeom>
          <a:solidFill>
            <a:srgbClr val="28B6FD"/>
          </a:solidFill>
        </p:spPr>
        <p:txBody>
          <a:bodyPr wrap="square" lIns="0" tIns="0" rIns="0" bIns="0" rtlCol="0"/>
          <a:lstStyle/>
          <a:p>
            <a:endParaRPr/>
          </a:p>
        </p:txBody>
      </p:sp>
      <p:sp>
        <p:nvSpPr>
          <p:cNvPr id="535" name="object 535"/>
          <p:cNvSpPr/>
          <p:nvPr/>
        </p:nvSpPr>
        <p:spPr>
          <a:xfrm>
            <a:off x="2794172" y="4831047"/>
            <a:ext cx="49530" cy="49530"/>
          </a:xfrm>
          <a:custGeom>
            <a:avLst/>
            <a:gdLst/>
            <a:ahLst/>
            <a:cxnLst/>
            <a:rect l="l" t="t" r="r" b="b"/>
            <a:pathLst>
              <a:path w="49530" h="49529">
                <a:moveTo>
                  <a:pt x="49123" y="24563"/>
                </a:moveTo>
                <a:lnTo>
                  <a:pt x="47193" y="34124"/>
                </a:lnTo>
                <a:lnTo>
                  <a:pt x="41929" y="41931"/>
                </a:lnTo>
                <a:lnTo>
                  <a:pt x="34122" y="47195"/>
                </a:lnTo>
                <a:lnTo>
                  <a:pt x="24562" y="49125"/>
                </a:lnTo>
                <a:lnTo>
                  <a:pt x="15001" y="47195"/>
                </a:lnTo>
                <a:lnTo>
                  <a:pt x="7194" y="41931"/>
                </a:lnTo>
                <a:lnTo>
                  <a:pt x="1930" y="34124"/>
                </a:lnTo>
                <a:lnTo>
                  <a:pt x="0" y="24563"/>
                </a:lnTo>
                <a:lnTo>
                  <a:pt x="1930" y="15003"/>
                </a:lnTo>
                <a:lnTo>
                  <a:pt x="7194" y="7195"/>
                </a:lnTo>
                <a:lnTo>
                  <a:pt x="15001" y="1930"/>
                </a:lnTo>
                <a:lnTo>
                  <a:pt x="24562" y="0"/>
                </a:lnTo>
                <a:lnTo>
                  <a:pt x="34122" y="1930"/>
                </a:lnTo>
                <a:lnTo>
                  <a:pt x="41929" y="7195"/>
                </a:lnTo>
                <a:lnTo>
                  <a:pt x="47193" y="15003"/>
                </a:lnTo>
                <a:lnTo>
                  <a:pt x="49123" y="24563"/>
                </a:lnTo>
                <a:close/>
              </a:path>
            </a:pathLst>
          </a:custGeom>
          <a:ln w="3175">
            <a:solidFill>
              <a:srgbClr val="232323"/>
            </a:solidFill>
          </a:ln>
        </p:spPr>
        <p:txBody>
          <a:bodyPr wrap="square" lIns="0" tIns="0" rIns="0" bIns="0" rtlCol="0"/>
          <a:lstStyle/>
          <a:p>
            <a:endParaRPr/>
          </a:p>
        </p:txBody>
      </p:sp>
      <p:sp>
        <p:nvSpPr>
          <p:cNvPr id="536" name="object 536"/>
          <p:cNvSpPr/>
          <p:nvPr/>
        </p:nvSpPr>
        <p:spPr>
          <a:xfrm>
            <a:off x="3798064" y="2433831"/>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37" name="object 537"/>
          <p:cNvSpPr/>
          <p:nvPr/>
        </p:nvSpPr>
        <p:spPr>
          <a:xfrm>
            <a:off x="3798064" y="2433831"/>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38" name="object 538"/>
          <p:cNvSpPr/>
          <p:nvPr/>
        </p:nvSpPr>
        <p:spPr>
          <a:xfrm>
            <a:off x="6897522" y="527530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39" name="object 539"/>
          <p:cNvSpPr/>
          <p:nvPr/>
        </p:nvSpPr>
        <p:spPr>
          <a:xfrm>
            <a:off x="6897522" y="527530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40" name="object 540"/>
          <p:cNvSpPr/>
          <p:nvPr/>
        </p:nvSpPr>
        <p:spPr>
          <a:xfrm>
            <a:off x="4275587" y="6790120"/>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41" name="object 541"/>
          <p:cNvSpPr/>
          <p:nvPr/>
        </p:nvSpPr>
        <p:spPr>
          <a:xfrm>
            <a:off x="4275587" y="6790119"/>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42" name="object 542"/>
          <p:cNvSpPr/>
          <p:nvPr/>
        </p:nvSpPr>
        <p:spPr>
          <a:xfrm>
            <a:off x="6791698" y="453594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1" y="1930"/>
                </a:lnTo>
                <a:lnTo>
                  <a:pt x="41927" y="7194"/>
                </a:lnTo>
                <a:lnTo>
                  <a:pt x="47191" y="15001"/>
                </a:lnTo>
                <a:lnTo>
                  <a:pt x="49121" y="24561"/>
                </a:lnTo>
                <a:lnTo>
                  <a:pt x="47191" y="34122"/>
                </a:lnTo>
                <a:lnTo>
                  <a:pt x="41927" y="41929"/>
                </a:lnTo>
                <a:lnTo>
                  <a:pt x="34121" y="47193"/>
                </a:lnTo>
                <a:lnTo>
                  <a:pt x="24561" y="49123"/>
                </a:lnTo>
                <a:close/>
              </a:path>
            </a:pathLst>
          </a:custGeom>
          <a:solidFill>
            <a:srgbClr val="28B6FD"/>
          </a:solidFill>
        </p:spPr>
        <p:txBody>
          <a:bodyPr wrap="square" lIns="0" tIns="0" rIns="0" bIns="0" rtlCol="0"/>
          <a:lstStyle/>
          <a:p>
            <a:endParaRPr/>
          </a:p>
        </p:txBody>
      </p:sp>
      <p:sp>
        <p:nvSpPr>
          <p:cNvPr id="543" name="object 543"/>
          <p:cNvSpPr/>
          <p:nvPr/>
        </p:nvSpPr>
        <p:spPr>
          <a:xfrm>
            <a:off x="6791698" y="4535943"/>
            <a:ext cx="49530" cy="49530"/>
          </a:xfrm>
          <a:custGeom>
            <a:avLst/>
            <a:gdLst/>
            <a:ahLst/>
            <a:cxnLst/>
            <a:rect l="l" t="t" r="r" b="b"/>
            <a:pathLst>
              <a:path w="49529" h="49529">
                <a:moveTo>
                  <a:pt x="49121" y="24561"/>
                </a:moveTo>
                <a:lnTo>
                  <a:pt x="47191" y="34122"/>
                </a:lnTo>
                <a:lnTo>
                  <a:pt x="41927" y="41929"/>
                </a:lnTo>
                <a:lnTo>
                  <a:pt x="34121"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1" y="1930"/>
                </a:lnTo>
                <a:lnTo>
                  <a:pt x="41927"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544" name="object 544"/>
          <p:cNvSpPr/>
          <p:nvPr/>
        </p:nvSpPr>
        <p:spPr>
          <a:xfrm>
            <a:off x="2976192" y="4826694"/>
            <a:ext cx="49530" cy="49530"/>
          </a:xfrm>
          <a:custGeom>
            <a:avLst/>
            <a:gdLst/>
            <a:ahLst/>
            <a:cxnLst/>
            <a:rect l="l" t="t" r="r" b="b"/>
            <a:pathLst>
              <a:path w="49530" h="49529">
                <a:moveTo>
                  <a:pt x="24561" y="49123"/>
                </a:moveTo>
                <a:lnTo>
                  <a:pt x="15000" y="47193"/>
                </a:lnTo>
                <a:lnTo>
                  <a:pt x="7193" y="41929"/>
                </a:lnTo>
                <a:lnTo>
                  <a:pt x="1930" y="34122"/>
                </a:lnTo>
                <a:lnTo>
                  <a:pt x="0" y="24561"/>
                </a:lnTo>
                <a:lnTo>
                  <a:pt x="1930" y="15001"/>
                </a:lnTo>
                <a:lnTo>
                  <a:pt x="7193" y="7194"/>
                </a:lnTo>
                <a:lnTo>
                  <a:pt x="15000" y="1930"/>
                </a:lnTo>
                <a:lnTo>
                  <a:pt x="24561" y="0"/>
                </a:lnTo>
                <a:lnTo>
                  <a:pt x="34121" y="1930"/>
                </a:lnTo>
                <a:lnTo>
                  <a:pt x="41928" y="7194"/>
                </a:lnTo>
                <a:lnTo>
                  <a:pt x="47192" y="15001"/>
                </a:lnTo>
                <a:lnTo>
                  <a:pt x="49122" y="24561"/>
                </a:lnTo>
                <a:lnTo>
                  <a:pt x="47192" y="34122"/>
                </a:lnTo>
                <a:lnTo>
                  <a:pt x="41928" y="41929"/>
                </a:lnTo>
                <a:lnTo>
                  <a:pt x="34121" y="47193"/>
                </a:lnTo>
                <a:lnTo>
                  <a:pt x="24561" y="49123"/>
                </a:lnTo>
                <a:close/>
              </a:path>
            </a:pathLst>
          </a:custGeom>
          <a:solidFill>
            <a:srgbClr val="28B6FD"/>
          </a:solidFill>
        </p:spPr>
        <p:txBody>
          <a:bodyPr wrap="square" lIns="0" tIns="0" rIns="0" bIns="0" rtlCol="0"/>
          <a:lstStyle/>
          <a:p>
            <a:endParaRPr/>
          </a:p>
        </p:txBody>
      </p:sp>
      <p:sp>
        <p:nvSpPr>
          <p:cNvPr id="545" name="object 545"/>
          <p:cNvSpPr/>
          <p:nvPr/>
        </p:nvSpPr>
        <p:spPr>
          <a:xfrm>
            <a:off x="2976192" y="4826694"/>
            <a:ext cx="49530" cy="49530"/>
          </a:xfrm>
          <a:custGeom>
            <a:avLst/>
            <a:gdLst/>
            <a:ahLst/>
            <a:cxnLst/>
            <a:rect l="l" t="t" r="r" b="b"/>
            <a:pathLst>
              <a:path w="49530" h="49529">
                <a:moveTo>
                  <a:pt x="49122" y="24561"/>
                </a:moveTo>
                <a:lnTo>
                  <a:pt x="47192" y="34122"/>
                </a:lnTo>
                <a:lnTo>
                  <a:pt x="41928" y="41929"/>
                </a:lnTo>
                <a:lnTo>
                  <a:pt x="34121" y="47193"/>
                </a:lnTo>
                <a:lnTo>
                  <a:pt x="24561" y="49123"/>
                </a:lnTo>
                <a:lnTo>
                  <a:pt x="15000" y="47193"/>
                </a:lnTo>
                <a:lnTo>
                  <a:pt x="7193" y="41929"/>
                </a:lnTo>
                <a:lnTo>
                  <a:pt x="1930" y="34122"/>
                </a:lnTo>
                <a:lnTo>
                  <a:pt x="0" y="24561"/>
                </a:lnTo>
                <a:lnTo>
                  <a:pt x="1930" y="15001"/>
                </a:lnTo>
                <a:lnTo>
                  <a:pt x="7193" y="7194"/>
                </a:lnTo>
                <a:lnTo>
                  <a:pt x="15000" y="1930"/>
                </a:lnTo>
                <a:lnTo>
                  <a:pt x="24561" y="0"/>
                </a:lnTo>
                <a:lnTo>
                  <a:pt x="34121" y="1930"/>
                </a:lnTo>
                <a:lnTo>
                  <a:pt x="41928" y="7194"/>
                </a:lnTo>
                <a:lnTo>
                  <a:pt x="47192" y="15001"/>
                </a:lnTo>
                <a:lnTo>
                  <a:pt x="49122" y="24561"/>
                </a:lnTo>
                <a:close/>
              </a:path>
            </a:pathLst>
          </a:custGeom>
          <a:ln w="3175">
            <a:solidFill>
              <a:srgbClr val="232323"/>
            </a:solidFill>
          </a:ln>
        </p:spPr>
        <p:txBody>
          <a:bodyPr wrap="square" lIns="0" tIns="0" rIns="0" bIns="0" rtlCol="0"/>
          <a:lstStyle/>
          <a:p>
            <a:endParaRPr/>
          </a:p>
        </p:txBody>
      </p:sp>
      <p:sp>
        <p:nvSpPr>
          <p:cNvPr id="546" name="object 546"/>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547" name="object 547"/>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48" name="object 548"/>
          <p:cNvSpPr/>
          <p:nvPr/>
        </p:nvSpPr>
        <p:spPr>
          <a:xfrm>
            <a:off x="6783615" y="471126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lnTo>
                  <a:pt x="47191" y="34122"/>
                </a:lnTo>
                <a:lnTo>
                  <a:pt x="41928" y="41929"/>
                </a:lnTo>
                <a:lnTo>
                  <a:pt x="34122" y="47193"/>
                </a:lnTo>
                <a:lnTo>
                  <a:pt x="24561" y="49123"/>
                </a:lnTo>
                <a:close/>
              </a:path>
            </a:pathLst>
          </a:custGeom>
          <a:solidFill>
            <a:srgbClr val="28B6FD"/>
          </a:solidFill>
        </p:spPr>
        <p:txBody>
          <a:bodyPr wrap="square" lIns="0" tIns="0" rIns="0" bIns="0" rtlCol="0"/>
          <a:lstStyle/>
          <a:p>
            <a:endParaRPr/>
          </a:p>
        </p:txBody>
      </p:sp>
      <p:sp>
        <p:nvSpPr>
          <p:cNvPr id="549" name="object 549"/>
          <p:cNvSpPr/>
          <p:nvPr/>
        </p:nvSpPr>
        <p:spPr>
          <a:xfrm>
            <a:off x="6783615" y="4711262"/>
            <a:ext cx="49530" cy="49530"/>
          </a:xfrm>
          <a:custGeom>
            <a:avLst/>
            <a:gdLst/>
            <a:ahLst/>
            <a:cxnLst/>
            <a:rect l="l" t="t" r="r" b="b"/>
            <a:pathLst>
              <a:path w="49529" h="49529">
                <a:moveTo>
                  <a:pt x="49121" y="24561"/>
                </a:moveTo>
                <a:lnTo>
                  <a:pt x="47191" y="34122"/>
                </a:lnTo>
                <a:lnTo>
                  <a:pt x="41928"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8" y="7194"/>
                </a:lnTo>
                <a:lnTo>
                  <a:pt x="47191" y="15001"/>
                </a:lnTo>
                <a:lnTo>
                  <a:pt x="49121" y="24561"/>
                </a:lnTo>
                <a:close/>
              </a:path>
            </a:pathLst>
          </a:custGeom>
          <a:ln w="3175">
            <a:solidFill>
              <a:srgbClr val="232323"/>
            </a:solidFill>
          </a:ln>
        </p:spPr>
        <p:txBody>
          <a:bodyPr wrap="square" lIns="0" tIns="0" rIns="0" bIns="0" rtlCol="0"/>
          <a:lstStyle/>
          <a:p>
            <a:endParaRPr/>
          </a:p>
        </p:txBody>
      </p:sp>
      <p:sp>
        <p:nvSpPr>
          <p:cNvPr id="550" name="object 550"/>
          <p:cNvSpPr/>
          <p:nvPr/>
        </p:nvSpPr>
        <p:spPr>
          <a:xfrm>
            <a:off x="2499541" y="2267056"/>
            <a:ext cx="49530" cy="49530"/>
          </a:xfrm>
          <a:custGeom>
            <a:avLst/>
            <a:gdLst/>
            <a:ahLst/>
            <a:cxnLst/>
            <a:rect l="l" t="t" r="r" b="b"/>
            <a:pathLst>
              <a:path w="49530" h="49530">
                <a:moveTo>
                  <a:pt x="24562" y="49124"/>
                </a:moveTo>
                <a:lnTo>
                  <a:pt x="15001" y="47193"/>
                </a:lnTo>
                <a:lnTo>
                  <a:pt x="7193" y="41930"/>
                </a:lnTo>
                <a:lnTo>
                  <a:pt x="1930" y="34122"/>
                </a:lnTo>
                <a:lnTo>
                  <a:pt x="0" y="24562"/>
                </a:lnTo>
                <a:lnTo>
                  <a:pt x="1930" y="15001"/>
                </a:lnTo>
                <a:lnTo>
                  <a:pt x="7193" y="7194"/>
                </a:lnTo>
                <a:lnTo>
                  <a:pt x="15001" y="1930"/>
                </a:lnTo>
                <a:lnTo>
                  <a:pt x="24562" y="0"/>
                </a:lnTo>
                <a:lnTo>
                  <a:pt x="34122" y="1930"/>
                </a:lnTo>
                <a:lnTo>
                  <a:pt x="41929" y="7194"/>
                </a:lnTo>
                <a:lnTo>
                  <a:pt x="47193" y="15001"/>
                </a:lnTo>
                <a:lnTo>
                  <a:pt x="49123" y="24562"/>
                </a:lnTo>
                <a:lnTo>
                  <a:pt x="47193" y="34122"/>
                </a:lnTo>
                <a:lnTo>
                  <a:pt x="41929" y="41930"/>
                </a:lnTo>
                <a:lnTo>
                  <a:pt x="34122" y="47193"/>
                </a:lnTo>
                <a:lnTo>
                  <a:pt x="24562" y="49124"/>
                </a:lnTo>
                <a:close/>
              </a:path>
            </a:pathLst>
          </a:custGeom>
          <a:solidFill>
            <a:srgbClr val="28B6FD"/>
          </a:solidFill>
        </p:spPr>
        <p:txBody>
          <a:bodyPr wrap="square" lIns="0" tIns="0" rIns="0" bIns="0" rtlCol="0"/>
          <a:lstStyle/>
          <a:p>
            <a:endParaRPr/>
          </a:p>
        </p:txBody>
      </p:sp>
      <p:sp>
        <p:nvSpPr>
          <p:cNvPr id="551" name="object 551"/>
          <p:cNvSpPr/>
          <p:nvPr/>
        </p:nvSpPr>
        <p:spPr>
          <a:xfrm>
            <a:off x="2499540" y="2267056"/>
            <a:ext cx="49530" cy="49530"/>
          </a:xfrm>
          <a:custGeom>
            <a:avLst/>
            <a:gdLst/>
            <a:ahLst/>
            <a:cxnLst/>
            <a:rect l="l" t="t" r="r" b="b"/>
            <a:pathLst>
              <a:path w="49530" h="49530">
                <a:moveTo>
                  <a:pt x="49123" y="24562"/>
                </a:moveTo>
                <a:lnTo>
                  <a:pt x="47193" y="34122"/>
                </a:lnTo>
                <a:lnTo>
                  <a:pt x="41929" y="41930"/>
                </a:lnTo>
                <a:lnTo>
                  <a:pt x="34122" y="47193"/>
                </a:lnTo>
                <a:lnTo>
                  <a:pt x="24562" y="49124"/>
                </a:lnTo>
                <a:lnTo>
                  <a:pt x="15001" y="47193"/>
                </a:lnTo>
                <a:lnTo>
                  <a:pt x="7193" y="41930"/>
                </a:lnTo>
                <a:lnTo>
                  <a:pt x="1930" y="34122"/>
                </a:lnTo>
                <a:lnTo>
                  <a:pt x="0" y="24562"/>
                </a:lnTo>
                <a:lnTo>
                  <a:pt x="1930" y="15001"/>
                </a:lnTo>
                <a:lnTo>
                  <a:pt x="7193" y="7194"/>
                </a:lnTo>
                <a:lnTo>
                  <a:pt x="15001" y="1930"/>
                </a:lnTo>
                <a:lnTo>
                  <a:pt x="24562"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52" name="object 552"/>
          <p:cNvSpPr/>
          <p:nvPr/>
        </p:nvSpPr>
        <p:spPr>
          <a:xfrm>
            <a:off x="4441940" y="6457729"/>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53" name="object 553"/>
          <p:cNvSpPr/>
          <p:nvPr/>
        </p:nvSpPr>
        <p:spPr>
          <a:xfrm>
            <a:off x="4441940" y="6457729"/>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554" name="object 554"/>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555" name="object 555"/>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56" name="object 556"/>
          <p:cNvSpPr/>
          <p:nvPr/>
        </p:nvSpPr>
        <p:spPr>
          <a:xfrm>
            <a:off x="7870757" y="4431303"/>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57" name="object 557"/>
          <p:cNvSpPr/>
          <p:nvPr/>
        </p:nvSpPr>
        <p:spPr>
          <a:xfrm>
            <a:off x="7870756" y="4431303"/>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58" name="object 558"/>
          <p:cNvSpPr/>
          <p:nvPr/>
        </p:nvSpPr>
        <p:spPr>
          <a:xfrm>
            <a:off x="5481147" y="6563099"/>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lnTo>
                  <a:pt x="47193" y="34122"/>
                </a:lnTo>
                <a:lnTo>
                  <a:pt x="41930" y="41929"/>
                </a:lnTo>
                <a:lnTo>
                  <a:pt x="34123" y="47193"/>
                </a:lnTo>
                <a:lnTo>
                  <a:pt x="24561" y="49123"/>
                </a:lnTo>
                <a:close/>
              </a:path>
            </a:pathLst>
          </a:custGeom>
          <a:solidFill>
            <a:srgbClr val="28B6FD"/>
          </a:solidFill>
        </p:spPr>
        <p:txBody>
          <a:bodyPr wrap="square" lIns="0" tIns="0" rIns="0" bIns="0" rtlCol="0"/>
          <a:lstStyle/>
          <a:p>
            <a:endParaRPr/>
          </a:p>
        </p:txBody>
      </p:sp>
      <p:sp>
        <p:nvSpPr>
          <p:cNvPr id="559" name="object 559"/>
          <p:cNvSpPr/>
          <p:nvPr/>
        </p:nvSpPr>
        <p:spPr>
          <a:xfrm>
            <a:off x="5481147" y="6563099"/>
            <a:ext cx="49530" cy="49530"/>
          </a:xfrm>
          <a:custGeom>
            <a:avLst/>
            <a:gdLst/>
            <a:ahLst/>
            <a:cxnLst/>
            <a:rect l="l" t="t" r="r" b="b"/>
            <a:pathLst>
              <a:path w="49529" h="49529">
                <a:moveTo>
                  <a:pt x="49123" y="24561"/>
                </a:moveTo>
                <a:lnTo>
                  <a:pt x="47193" y="34122"/>
                </a:lnTo>
                <a:lnTo>
                  <a:pt x="41930" y="41929"/>
                </a:lnTo>
                <a:lnTo>
                  <a:pt x="34123"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3" y="1930"/>
                </a:lnTo>
                <a:lnTo>
                  <a:pt x="41930"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60" name="object 560"/>
          <p:cNvSpPr/>
          <p:nvPr/>
        </p:nvSpPr>
        <p:spPr>
          <a:xfrm>
            <a:off x="2529289" y="2765382"/>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28B6FD"/>
          </a:solidFill>
        </p:spPr>
        <p:txBody>
          <a:bodyPr wrap="square" lIns="0" tIns="0" rIns="0" bIns="0" rtlCol="0"/>
          <a:lstStyle/>
          <a:p>
            <a:endParaRPr/>
          </a:p>
        </p:txBody>
      </p:sp>
      <p:sp>
        <p:nvSpPr>
          <p:cNvPr id="561" name="object 561"/>
          <p:cNvSpPr/>
          <p:nvPr/>
        </p:nvSpPr>
        <p:spPr>
          <a:xfrm>
            <a:off x="2529289" y="2765382"/>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62" name="object 562"/>
          <p:cNvSpPr/>
          <p:nvPr/>
        </p:nvSpPr>
        <p:spPr>
          <a:xfrm>
            <a:off x="4488103" y="66423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63" name="object 563"/>
          <p:cNvSpPr/>
          <p:nvPr/>
        </p:nvSpPr>
        <p:spPr>
          <a:xfrm>
            <a:off x="4488103" y="664234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64" name="object 564"/>
          <p:cNvSpPr/>
          <p:nvPr/>
        </p:nvSpPr>
        <p:spPr>
          <a:xfrm>
            <a:off x="3136605" y="2480153"/>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65" name="object 565"/>
          <p:cNvSpPr/>
          <p:nvPr/>
        </p:nvSpPr>
        <p:spPr>
          <a:xfrm>
            <a:off x="3136605" y="2480153"/>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66" name="object 566"/>
          <p:cNvSpPr/>
          <p:nvPr/>
        </p:nvSpPr>
        <p:spPr>
          <a:xfrm>
            <a:off x="3065887" y="3021474"/>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28B6FD"/>
          </a:solidFill>
        </p:spPr>
        <p:txBody>
          <a:bodyPr wrap="square" lIns="0" tIns="0" rIns="0" bIns="0" rtlCol="0"/>
          <a:lstStyle/>
          <a:p>
            <a:endParaRPr/>
          </a:p>
        </p:txBody>
      </p:sp>
      <p:sp>
        <p:nvSpPr>
          <p:cNvPr id="567" name="object 567"/>
          <p:cNvSpPr/>
          <p:nvPr/>
        </p:nvSpPr>
        <p:spPr>
          <a:xfrm>
            <a:off x="3065887" y="3021474"/>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68" name="object 568"/>
          <p:cNvSpPr/>
          <p:nvPr/>
        </p:nvSpPr>
        <p:spPr>
          <a:xfrm>
            <a:off x="2861787" y="2078159"/>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69" name="object 569"/>
          <p:cNvSpPr/>
          <p:nvPr/>
        </p:nvSpPr>
        <p:spPr>
          <a:xfrm>
            <a:off x="2861787" y="2078159"/>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70" name="object 570"/>
          <p:cNvSpPr/>
          <p:nvPr/>
        </p:nvSpPr>
        <p:spPr>
          <a:xfrm>
            <a:off x="4133317" y="2492095"/>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FF7F00"/>
          </a:solidFill>
        </p:spPr>
        <p:txBody>
          <a:bodyPr wrap="square" lIns="0" tIns="0" rIns="0" bIns="0" rtlCol="0"/>
          <a:lstStyle/>
          <a:p>
            <a:endParaRPr/>
          </a:p>
        </p:txBody>
      </p:sp>
      <p:sp>
        <p:nvSpPr>
          <p:cNvPr id="571" name="object 571"/>
          <p:cNvSpPr/>
          <p:nvPr/>
        </p:nvSpPr>
        <p:spPr>
          <a:xfrm>
            <a:off x="4133317" y="2492095"/>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72" name="object 572"/>
          <p:cNvSpPr/>
          <p:nvPr/>
        </p:nvSpPr>
        <p:spPr>
          <a:xfrm>
            <a:off x="4196534" y="2417391"/>
            <a:ext cx="49530" cy="49530"/>
          </a:xfrm>
          <a:custGeom>
            <a:avLst/>
            <a:gdLst/>
            <a:ahLst/>
            <a:cxnLst/>
            <a:rect l="l" t="t" r="r" b="b"/>
            <a:pathLst>
              <a:path w="49529" h="49530">
                <a:moveTo>
                  <a:pt x="24561" y="49123"/>
                </a:moveTo>
                <a:lnTo>
                  <a:pt x="15000" y="47193"/>
                </a:lnTo>
                <a:lnTo>
                  <a:pt x="7193" y="41929"/>
                </a:lnTo>
                <a:lnTo>
                  <a:pt x="1929" y="34122"/>
                </a:lnTo>
                <a:lnTo>
                  <a:pt x="0" y="24562"/>
                </a:lnTo>
                <a:lnTo>
                  <a:pt x="1929" y="15001"/>
                </a:lnTo>
                <a:lnTo>
                  <a:pt x="7193" y="7193"/>
                </a:lnTo>
                <a:lnTo>
                  <a:pt x="15000"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73" name="object 573"/>
          <p:cNvSpPr/>
          <p:nvPr/>
        </p:nvSpPr>
        <p:spPr>
          <a:xfrm>
            <a:off x="4196534" y="2417391"/>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0" y="47193"/>
                </a:lnTo>
                <a:lnTo>
                  <a:pt x="7193" y="41929"/>
                </a:lnTo>
                <a:lnTo>
                  <a:pt x="1929" y="34122"/>
                </a:lnTo>
                <a:lnTo>
                  <a:pt x="0" y="24562"/>
                </a:lnTo>
                <a:lnTo>
                  <a:pt x="1929" y="15001"/>
                </a:lnTo>
                <a:lnTo>
                  <a:pt x="7193" y="7193"/>
                </a:lnTo>
                <a:lnTo>
                  <a:pt x="15000"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74" name="object 574"/>
          <p:cNvSpPr/>
          <p:nvPr/>
        </p:nvSpPr>
        <p:spPr>
          <a:xfrm>
            <a:off x="2160556" y="3514667"/>
            <a:ext cx="49530" cy="49530"/>
          </a:xfrm>
          <a:custGeom>
            <a:avLst/>
            <a:gdLst/>
            <a:ahLst/>
            <a:cxnLst/>
            <a:rect l="l" t="t" r="r" b="b"/>
            <a:pathLst>
              <a:path w="49530" h="49529">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75" name="object 575"/>
          <p:cNvSpPr/>
          <p:nvPr/>
        </p:nvSpPr>
        <p:spPr>
          <a:xfrm>
            <a:off x="2160556" y="3514667"/>
            <a:ext cx="49530" cy="49530"/>
          </a:xfrm>
          <a:custGeom>
            <a:avLst/>
            <a:gdLst/>
            <a:ahLst/>
            <a:cxnLst/>
            <a:rect l="l" t="t" r="r" b="b"/>
            <a:pathLst>
              <a:path w="49530"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76" name="object 576"/>
          <p:cNvSpPr/>
          <p:nvPr/>
        </p:nvSpPr>
        <p:spPr>
          <a:xfrm>
            <a:off x="1672743" y="487726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577" name="object 577"/>
          <p:cNvSpPr/>
          <p:nvPr/>
        </p:nvSpPr>
        <p:spPr>
          <a:xfrm>
            <a:off x="1672743" y="4877268"/>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78" name="object 578"/>
          <p:cNvSpPr/>
          <p:nvPr/>
        </p:nvSpPr>
        <p:spPr>
          <a:xfrm>
            <a:off x="2856977" y="4001093"/>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79" name="object 579"/>
          <p:cNvSpPr/>
          <p:nvPr/>
        </p:nvSpPr>
        <p:spPr>
          <a:xfrm>
            <a:off x="2856977" y="4001092"/>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80" name="object 580"/>
          <p:cNvSpPr/>
          <p:nvPr/>
        </p:nvSpPr>
        <p:spPr>
          <a:xfrm>
            <a:off x="6183154" y="6407898"/>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2" y="1930"/>
                </a:lnTo>
                <a:lnTo>
                  <a:pt x="41930" y="7194"/>
                </a:lnTo>
                <a:lnTo>
                  <a:pt x="47195" y="15001"/>
                </a:lnTo>
                <a:lnTo>
                  <a:pt x="49125" y="24561"/>
                </a:lnTo>
                <a:lnTo>
                  <a:pt x="47195" y="34122"/>
                </a:lnTo>
                <a:lnTo>
                  <a:pt x="41930" y="41929"/>
                </a:lnTo>
                <a:lnTo>
                  <a:pt x="34122" y="47193"/>
                </a:lnTo>
                <a:lnTo>
                  <a:pt x="24561" y="49123"/>
                </a:lnTo>
                <a:close/>
              </a:path>
            </a:pathLst>
          </a:custGeom>
          <a:solidFill>
            <a:srgbClr val="FF7F00"/>
          </a:solidFill>
        </p:spPr>
        <p:txBody>
          <a:bodyPr wrap="square" lIns="0" tIns="0" rIns="0" bIns="0" rtlCol="0"/>
          <a:lstStyle/>
          <a:p>
            <a:endParaRPr/>
          </a:p>
        </p:txBody>
      </p:sp>
      <p:sp>
        <p:nvSpPr>
          <p:cNvPr id="581" name="object 581"/>
          <p:cNvSpPr/>
          <p:nvPr/>
        </p:nvSpPr>
        <p:spPr>
          <a:xfrm>
            <a:off x="6183154" y="6407898"/>
            <a:ext cx="49530" cy="49530"/>
          </a:xfrm>
          <a:custGeom>
            <a:avLst/>
            <a:gdLst/>
            <a:ahLst/>
            <a:cxnLst/>
            <a:rect l="l" t="t" r="r" b="b"/>
            <a:pathLst>
              <a:path w="49529" h="49529">
                <a:moveTo>
                  <a:pt x="49125" y="24561"/>
                </a:moveTo>
                <a:lnTo>
                  <a:pt x="47195" y="34122"/>
                </a:lnTo>
                <a:lnTo>
                  <a:pt x="41930" y="41929"/>
                </a:lnTo>
                <a:lnTo>
                  <a:pt x="34122"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2" y="1930"/>
                </a:lnTo>
                <a:lnTo>
                  <a:pt x="41930"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582" name="object 582"/>
          <p:cNvSpPr/>
          <p:nvPr/>
        </p:nvSpPr>
        <p:spPr>
          <a:xfrm>
            <a:off x="2281289" y="3530689"/>
            <a:ext cx="49530" cy="49530"/>
          </a:xfrm>
          <a:custGeom>
            <a:avLst/>
            <a:gdLst/>
            <a:ahLst/>
            <a:cxnLst/>
            <a:rect l="l" t="t" r="r" b="b"/>
            <a:pathLst>
              <a:path w="49530" h="49529">
                <a:moveTo>
                  <a:pt x="24562" y="49123"/>
                </a:moveTo>
                <a:lnTo>
                  <a:pt x="15001" y="47193"/>
                </a:lnTo>
                <a:lnTo>
                  <a:pt x="7193" y="41929"/>
                </a:lnTo>
                <a:lnTo>
                  <a:pt x="1930" y="34122"/>
                </a:lnTo>
                <a:lnTo>
                  <a:pt x="0" y="24562"/>
                </a:lnTo>
                <a:lnTo>
                  <a:pt x="1930" y="15001"/>
                </a:lnTo>
                <a:lnTo>
                  <a:pt x="7193" y="7193"/>
                </a:lnTo>
                <a:lnTo>
                  <a:pt x="15001" y="1930"/>
                </a:lnTo>
                <a:lnTo>
                  <a:pt x="24562" y="0"/>
                </a:lnTo>
                <a:lnTo>
                  <a:pt x="34122" y="1930"/>
                </a:lnTo>
                <a:lnTo>
                  <a:pt x="41929" y="7193"/>
                </a:lnTo>
                <a:lnTo>
                  <a:pt x="47193" y="15001"/>
                </a:lnTo>
                <a:lnTo>
                  <a:pt x="49123" y="24562"/>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583" name="object 583"/>
          <p:cNvSpPr/>
          <p:nvPr/>
        </p:nvSpPr>
        <p:spPr>
          <a:xfrm>
            <a:off x="2281289" y="3530689"/>
            <a:ext cx="49530" cy="49530"/>
          </a:xfrm>
          <a:custGeom>
            <a:avLst/>
            <a:gdLst/>
            <a:ahLst/>
            <a:cxnLst/>
            <a:rect l="l" t="t" r="r" b="b"/>
            <a:pathLst>
              <a:path w="49530" h="49529">
                <a:moveTo>
                  <a:pt x="49123" y="24562"/>
                </a:moveTo>
                <a:lnTo>
                  <a:pt x="47193" y="34122"/>
                </a:lnTo>
                <a:lnTo>
                  <a:pt x="41929" y="41929"/>
                </a:lnTo>
                <a:lnTo>
                  <a:pt x="34122" y="47193"/>
                </a:lnTo>
                <a:lnTo>
                  <a:pt x="24562" y="49123"/>
                </a:lnTo>
                <a:lnTo>
                  <a:pt x="15001" y="47193"/>
                </a:lnTo>
                <a:lnTo>
                  <a:pt x="7193" y="41929"/>
                </a:lnTo>
                <a:lnTo>
                  <a:pt x="1930" y="34122"/>
                </a:lnTo>
                <a:lnTo>
                  <a:pt x="0" y="24562"/>
                </a:lnTo>
                <a:lnTo>
                  <a:pt x="1930" y="15001"/>
                </a:lnTo>
                <a:lnTo>
                  <a:pt x="7193" y="7193"/>
                </a:lnTo>
                <a:lnTo>
                  <a:pt x="15001" y="1930"/>
                </a:lnTo>
                <a:lnTo>
                  <a:pt x="24562"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84" name="object 584"/>
          <p:cNvSpPr/>
          <p:nvPr/>
        </p:nvSpPr>
        <p:spPr>
          <a:xfrm>
            <a:off x="2160556" y="3514667"/>
            <a:ext cx="49530" cy="49530"/>
          </a:xfrm>
          <a:custGeom>
            <a:avLst/>
            <a:gdLst/>
            <a:ahLst/>
            <a:cxnLst/>
            <a:rect l="l" t="t" r="r" b="b"/>
            <a:pathLst>
              <a:path w="49530" h="49529">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85" name="object 585"/>
          <p:cNvSpPr/>
          <p:nvPr/>
        </p:nvSpPr>
        <p:spPr>
          <a:xfrm>
            <a:off x="2160556" y="3514667"/>
            <a:ext cx="49530" cy="49530"/>
          </a:xfrm>
          <a:custGeom>
            <a:avLst/>
            <a:gdLst/>
            <a:ahLst/>
            <a:cxnLst/>
            <a:rect l="l" t="t" r="r" b="b"/>
            <a:pathLst>
              <a:path w="49530"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86" name="object 586"/>
          <p:cNvSpPr/>
          <p:nvPr/>
        </p:nvSpPr>
        <p:spPr>
          <a:xfrm>
            <a:off x="2049171" y="368860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587" name="object 587"/>
          <p:cNvSpPr/>
          <p:nvPr/>
        </p:nvSpPr>
        <p:spPr>
          <a:xfrm>
            <a:off x="2049171" y="3688608"/>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88" name="object 588"/>
          <p:cNvSpPr/>
          <p:nvPr/>
        </p:nvSpPr>
        <p:spPr>
          <a:xfrm>
            <a:off x="2443710" y="2818108"/>
            <a:ext cx="49530" cy="49530"/>
          </a:xfrm>
          <a:custGeom>
            <a:avLst/>
            <a:gdLst/>
            <a:ahLst/>
            <a:cxnLst/>
            <a:rect l="l" t="t" r="r" b="b"/>
            <a:pathLst>
              <a:path w="49530" h="49530">
                <a:moveTo>
                  <a:pt x="24562" y="49123"/>
                </a:moveTo>
                <a:lnTo>
                  <a:pt x="15001" y="47193"/>
                </a:lnTo>
                <a:lnTo>
                  <a:pt x="7194" y="41929"/>
                </a:lnTo>
                <a:lnTo>
                  <a:pt x="1930" y="34122"/>
                </a:lnTo>
                <a:lnTo>
                  <a:pt x="0" y="24561"/>
                </a:lnTo>
                <a:lnTo>
                  <a:pt x="1930" y="15001"/>
                </a:lnTo>
                <a:lnTo>
                  <a:pt x="7194" y="7193"/>
                </a:lnTo>
                <a:lnTo>
                  <a:pt x="15001" y="1930"/>
                </a:lnTo>
                <a:lnTo>
                  <a:pt x="24562" y="0"/>
                </a:lnTo>
                <a:lnTo>
                  <a:pt x="34122" y="1930"/>
                </a:lnTo>
                <a:lnTo>
                  <a:pt x="41930" y="7193"/>
                </a:lnTo>
                <a:lnTo>
                  <a:pt x="47193" y="15001"/>
                </a:lnTo>
                <a:lnTo>
                  <a:pt x="49124" y="24561"/>
                </a:lnTo>
                <a:lnTo>
                  <a:pt x="47193" y="34122"/>
                </a:lnTo>
                <a:lnTo>
                  <a:pt x="41930" y="41929"/>
                </a:lnTo>
                <a:lnTo>
                  <a:pt x="34122" y="47193"/>
                </a:lnTo>
                <a:lnTo>
                  <a:pt x="24562" y="49123"/>
                </a:lnTo>
                <a:close/>
              </a:path>
            </a:pathLst>
          </a:custGeom>
          <a:solidFill>
            <a:srgbClr val="FF7F00"/>
          </a:solidFill>
        </p:spPr>
        <p:txBody>
          <a:bodyPr wrap="square" lIns="0" tIns="0" rIns="0" bIns="0" rtlCol="0"/>
          <a:lstStyle/>
          <a:p>
            <a:endParaRPr/>
          </a:p>
        </p:txBody>
      </p:sp>
      <p:sp>
        <p:nvSpPr>
          <p:cNvPr id="589" name="object 589"/>
          <p:cNvSpPr/>
          <p:nvPr/>
        </p:nvSpPr>
        <p:spPr>
          <a:xfrm>
            <a:off x="2443710" y="2818108"/>
            <a:ext cx="49530" cy="49530"/>
          </a:xfrm>
          <a:custGeom>
            <a:avLst/>
            <a:gdLst/>
            <a:ahLst/>
            <a:cxnLst/>
            <a:rect l="l" t="t" r="r" b="b"/>
            <a:pathLst>
              <a:path w="49530" h="49530">
                <a:moveTo>
                  <a:pt x="49124" y="24561"/>
                </a:moveTo>
                <a:lnTo>
                  <a:pt x="47193" y="34122"/>
                </a:lnTo>
                <a:lnTo>
                  <a:pt x="41930" y="41929"/>
                </a:lnTo>
                <a:lnTo>
                  <a:pt x="34122" y="47193"/>
                </a:lnTo>
                <a:lnTo>
                  <a:pt x="24562" y="49123"/>
                </a:lnTo>
                <a:lnTo>
                  <a:pt x="15001" y="47193"/>
                </a:lnTo>
                <a:lnTo>
                  <a:pt x="7194" y="41929"/>
                </a:lnTo>
                <a:lnTo>
                  <a:pt x="1930" y="34122"/>
                </a:lnTo>
                <a:lnTo>
                  <a:pt x="0" y="24561"/>
                </a:lnTo>
                <a:lnTo>
                  <a:pt x="1930" y="15001"/>
                </a:lnTo>
                <a:lnTo>
                  <a:pt x="7194" y="7193"/>
                </a:lnTo>
                <a:lnTo>
                  <a:pt x="15001" y="1930"/>
                </a:lnTo>
                <a:lnTo>
                  <a:pt x="24562" y="0"/>
                </a:lnTo>
                <a:lnTo>
                  <a:pt x="34122" y="1930"/>
                </a:lnTo>
                <a:lnTo>
                  <a:pt x="41930" y="7193"/>
                </a:lnTo>
                <a:lnTo>
                  <a:pt x="47193" y="15001"/>
                </a:lnTo>
                <a:lnTo>
                  <a:pt x="49124" y="24561"/>
                </a:lnTo>
                <a:close/>
              </a:path>
            </a:pathLst>
          </a:custGeom>
          <a:ln w="3175">
            <a:solidFill>
              <a:srgbClr val="232323"/>
            </a:solidFill>
          </a:ln>
        </p:spPr>
        <p:txBody>
          <a:bodyPr wrap="square" lIns="0" tIns="0" rIns="0" bIns="0" rtlCol="0"/>
          <a:lstStyle/>
          <a:p>
            <a:endParaRPr/>
          </a:p>
        </p:txBody>
      </p:sp>
      <p:sp>
        <p:nvSpPr>
          <p:cNvPr id="590" name="object 590"/>
          <p:cNvSpPr/>
          <p:nvPr/>
        </p:nvSpPr>
        <p:spPr>
          <a:xfrm>
            <a:off x="6880642" y="3836544"/>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91" name="object 591"/>
          <p:cNvSpPr/>
          <p:nvPr/>
        </p:nvSpPr>
        <p:spPr>
          <a:xfrm>
            <a:off x="6880642" y="383654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92" name="object 592"/>
          <p:cNvSpPr/>
          <p:nvPr/>
        </p:nvSpPr>
        <p:spPr>
          <a:xfrm>
            <a:off x="1990991" y="4723394"/>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93" name="object 593"/>
          <p:cNvSpPr/>
          <p:nvPr/>
        </p:nvSpPr>
        <p:spPr>
          <a:xfrm>
            <a:off x="1990991" y="472339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94" name="object 594"/>
          <p:cNvSpPr/>
          <p:nvPr/>
        </p:nvSpPr>
        <p:spPr>
          <a:xfrm>
            <a:off x="2364849" y="3282987"/>
            <a:ext cx="49530" cy="49530"/>
          </a:xfrm>
          <a:custGeom>
            <a:avLst/>
            <a:gdLst/>
            <a:ahLst/>
            <a:cxnLst/>
            <a:rect l="l" t="t" r="r" b="b"/>
            <a:pathLst>
              <a:path w="49530" h="49529">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95" name="object 595"/>
          <p:cNvSpPr/>
          <p:nvPr/>
        </p:nvSpPr>
        <p:spPr>
          <a:xfrm>
            <a:off x="2364849" y="3282987"/>
            <a:ext cx="49530" cy="49530"/>
          </a:xfrm>
          <a:custGeom>
            <a:avLst/>
            <a:gdLst/>
            <a:ahLst/>
            <a:cxnLst/>
            <a:rect l="l" t="t" r="r" b="b"/>
            <a:pathLst>
              <a:path w="49530"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596" name="object 596"/>
          <p:cNvSpPr/>
          <p:nvPr/>
        </p:nvSpPr>
        <p:spPr>
          <a:xfrm>
            <a:off x="4652397" y="1995535"/>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97" name="object 597"/>
          <p:cNvSpPr/>
          <p:nvPr/>
        </p:nvSpPr>
        <p:spPr>
          <a:xfrm>
            <a:off x="4652397" y="1995535"/>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598" name="object 598"/>
          <p:cNvSpPr/>
          <p:nvPr/>
        </p:nvSpPr>
        <p:spPr>
          <a:xfrm>
            <a:off x="4652397" y="1995535"/>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599" name="object 599"/>
          <p:cNvSpPr/>
          <p:nvPr/>
        </p:nvSpPr>
        <p:spPr>
          <a:xfrm>
            <a:off x="4652397" y="1995535"/>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00" name="object 600"/>
          <p:cNvSpPr/>
          <p:nvPr/>
        </p:nvSpPr>
        <p:spPr>
          <a:xfrm>
            <a:off x="4599144" y="2082479"/>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FF7F00"/>
          </a:solidFill>
        </p:spPr>
        <p:txBody>
          <a:bodyPr wrap="square" lIns="0" tIns="0" rIns="0" bIns="0" rtlCol="0"/>
          <a:lstStyle/>
          <a:p>
            <a:endParaRPr/>
          </a:p>
        </p:txBody>
      </p:sp>
      <p:sp>
        <p:nvSpPr>
          <p:cNvPr id="601" name="object 601"/>
          <p:cNvSpPr/>
          <p:nvPr/>
        </p:nvSpPr>
        <p:spPr>
          <a:xfrm>
            <a:off x="4599144" y="2082479"/>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02" name="object 602"/>
          <p:cNvSpPr/>
          <p:nvPr/>
        </p:nvSpPr>
        <p:spPr>
          <a:xfrm>
            <a:off x="2129543" y="3608786"/>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03" name="object 603"/>
          <p:cNvSpPr/>
          <p:nvPr/>
        </p:nvSpPr>
        <p:spPr>
          <a:xfrm>
            <a:off x="2129543" y="360878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04" name="object 604"/>
          <p:cNvSpPr/>
          <p:nvPr/>
        </p:nvSpPr>
        <p:spPr>
          <a:xfrm>
            <a:off x="1550483" y="4476240"/>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0"/>
                </a:lnTo>
                <a:lnTo>
                  <a:pt x="7193" y="7193"/>
                </a:lnTo>
                <a:lnTo>
                  <a:pt x="15001" y="1929"/>
                </a:lnTo>
                <a:lnTo>
                  <a:pt x="24561" y="0"/>
                </a:lnTo>
                <a:lnTo>
                  <a:pt x="34122" y="1929"/>
                </a:lnTo>
                <a:lnTo>
                  <a:pt x="41929" y="7193"/>
                </a:lnTo>
                <a:lnTo>
                  <a:pt x="47193" y="15000"/>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05" name="object 605"/>
          <p:cNvSpPr/>
          <p:nvPr/>
        </p:nvSpPr>
        <p:spPr>
          <a:xfrm>
            <a:off x="1550483" y="447624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0"/>
                </a:lnTo>
                <a:lnTo>
                  <a:pt x="7193" y="7193"/>
                </a:lnTo>
                <a:lnTo>
                  <a:pt x="15001"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606" name="object 606"/>
          <p:cNvSpPr/>
          <p:nvPr/>
        </p:nvSpPr>
        <p:spPr>
          <a:xfrm>
            <a:off x="1581875" y="4656086"/>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07" name="object 607"/>
          <p:cNvSpPr/>
          <p:nvPr/>
        </p:nvSpPr>
        <p:spPr>
          <a:xfrm>
            <a:off x="1581875" y="4656086"/>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08" name="object 608"/>
          <p:cNvSpPr/>
          <p:nvPr/>
        </p:nvSpPr>
        <p:spPr>
          <a:xfrm>
            <a:off x="4353047" y="2321981"/>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09" name="object 609"/>
          <p:cNvSpPr/>
          <p:nvPr/>
        </p:nvSpPr>
        <p:spPr>
          <a:xfrm>
            <a:off x="4353047" y="2321981"/>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10" name="object 610"/>
          <p:cNvSpPr/>
          <p:nvPr/>
        </p:nvSpPr>
        <p:spPr>
          <a:xfrm>
            <a:off x="1631488" y="4458117"/>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11" name="object 611"/>
          <p:cNvSpPr/>
          <p:nvPr/>
        </p:nvSpPr>
        <p:spPr>
          <a:xfrm>
            <a:off x="1631488" y="4458117"/>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12" name="object 612"/>
          <p:cNvSpPr/>
          <p:nvPr/>
        </p:nvSpPr>
        <p:spPr>
          <a:xfrm>
            <a:off x="7122931" y="395257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13" name="object 613"/>
          <p:cNvSpPr/>
          <p:nvPr/>
        </p:nvSpPr>
        <p:spPr>
          <a:xfrm>
            <a:off x="7122931" y="395257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14" name="object 614"/>
          <p:cNvSpPr/>
          <p:nvPr/>
        </p:nvSpPr>
        <p:spPr>
          <a:xfrm>
            <a:off x="2715926" y="368414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15" name="object 615"/>
          <p:cNvSpPr/>
          <p:nvPr/>
        </p:nvSpPr>
        <p:spPr>
          <a:xfrm>
            <a:off x="2715925" y="3684147"/>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16" name="object 616"/>
          <p:cNvSpPr/>
          <p:nvPr/>
        </p:nvSpPr>
        <p:spPr>
          <a:xfrm>
            <a:off x="6996478" y="508426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17" name="object 617"/>
          <p:cNvSpPr/>
          <p:nvPr/>
        </p:nvSpPr>
        <p:spPr>
          <a:xfrm>
            <a:off x="6996478" y="508426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18" name="object 618"/>
          <p:cNvSpPr/>
          <p:nvPr/>
        </p:nvSpPr>
        <p:spPr>
          <a:xfrm>
            <a:off x="2976193" y="2434911"/>
            <a:ext cx="49530" cy="49530"/>
          </a:xfrm>
          <a:custGeom>
            <a:avLst/>
            <a:gdLst/>
            <a:ahLst/>
            <a:cxnLst/>
            <a:rect l="l" t="t" r="r" b="b"/>
            <a:pathLst>
              <a:path w="49530" h="49530">
                <a:moveTo>
                  <a:pt x="24562" y="49123"/>
                </a:move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19" name="object 619"/>
          <p:cNvSpPr/>
          <p:nvPr/>
        </p:nvSpPr>
        <p:spPr>
          <a:xfrm>
            <a:off x="2976193" y="2434911"/>
            <a:ext cx="49530" cy="49530"/>
          </a:xfrm>
          <a:custGeom>
            <a:avLst/>
            <a:gdLst/>
            <a:ahLst/>
            <a:cxnLst/>
            <a:rect l="l" t="t" r="r" b="b"/>
            <a:pathLst>
              <a:path w="49530" h="49530">
                <a:moveTo>
                  <a:pt x="49123" y="24561"/>
                </a:moveTo>
                <a:lnTo>
                  <a:pt x="47193" y="34122"/>
                </a:lnTo>
                <a:lnTo>
                  <a:pt x="41929" y="41929"/>
                </a:lnTo>
                <a:lnTo>
                  <a:pt x="34122" y="47193"/>
                </a:lnTo>
                <a:lnTo>
                  <a:pt x="24562" y="49123"/>
                </a:lnTo>
                <a:lnTo>
                  <a:pt x="15001" y="47193"/>
                </a:lnTo>
                <a:lnTo>
                  <a:pt x="7193" y="41929"/>
                </a:lnTo>
                <a:lnTo>
                  <a:pt x="1930" y="34122"/>
                </a:lnTo>
                <a:lnTo>
                  <a:pt x="0" y="24561"/>
                </a:lnTo>
                <a:lnTo>
                  <a:pt x="1930" y="15001"/>
                </a:lnTo>
                <a:lnTo>
                  <a:pt x="7193" y="7193"/>
                </a:lnTo>
                <a:lnTo>
                  <a:pt x="15001" y="1930"/>
                </a:lnTo>
                <a:lnTo>
                  <a:pt x="24562"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20" name="object 620"/>
          <p:cNvSpPr/>
          <p:nvPr/>
        </p:nvSpPr>
        <p:spPr>
          <a:xfrm>
            <a:off x="2946825" y="2928907"/>
            <a:ext cx="49530" cy="49530"/>
          </a:xfrm>
          <a:custGeom>
            <a:avLst/>
            <a:gdLst/>
            <a:ahLst/>
            <a:cxnLst/>
            <a:rect l="l" t="t" r="r" b="b"/>
            <a:pathLst>
              <a:path w="49530" h="49530">
                <a:moveTo>
                  <a:pt x="24561" y="49123"/>
                </a:move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21" name="object 621"/>
          <p:cNvSpPr/>
          <p:nvPr/>
        </p:nvSpPr>
        <p:spPr>
          <a:xfrm>
            <a:off x="2946825" y="2928907"/>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22" name="object 622"/>
          <p:cNvSpPr/>
          <p:nvPr/>
        </p:nvSpPr>
        <p:spPr>
          <a:xfrm>
            <a:off x="6996478" y="508426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23" name="object 623"/>
          <p:cNvSpPr/>
          <p:nvPr/>
        </p:nvSpPr>
        <p:spPr>
          <a:xfrm>
            <a:off x="6996478" y="508426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24" name="object 624"/>
          <p:cNvSpPr/>
          <p:nvPr/>
        </p:nvSpPr>
        <p:spPr>
          <a:xfrm>
            <a:off x="3667238" y="2153767"/>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FF7F00"/>
          </a:solidFill>
        </p:spPr>
        <p:txBody>
          <a:bodyPr wrap="square" lIns="0" tIns="0" rIns="0" bIns="0" rtlCol="0"/>
          <a:lstStyle/>
          <a:p>
            <a:endParaRPr/>
          </a:p>
        </p:txBody>
      </p:sp>
      <p:sp>
        <p:nvSpPr>
          <p:cNvPr id="625" name="object 625"/>
          <p:cNvSpPr/>
          <p:nvPr/>
        </p:nvSpPr>
        <p:spPr>
          <a:xfrm>
            <a:off x="3667238" y="2153767"/>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26" name="object 626"/>
          <p:cNvSpPr/>
          <p:nvPr/>
        </p:nvSpPr>
        <p:spPr>
          <a:xfrm>
            <a:off x="1672743" y="487726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27" name="object 627"/>
          <p:cNvSpPr/>
          <p:nvPr/>
        </p:nvSpPr>
        <p:spPr>
          <a:xfrm>
            <a:off x="1672743" y="4877268"/>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28" name="object 628"/>
          <p:cNvSpPr/>
          <p:nvPr/>
        </p:nvSpPr>
        <p:spPr>
          <a:xfrm>
            <a:off x="6640657" y="468555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29" name="object 629"/>
          <p:cNvSpPr/>
          <p:nvPr/>
        </p:nvSpPr>
        <p:spPr>
          <a:xfrm>
            <a:off x="6640656" y="4685556"/>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30" name="object 630"/>
          <p:cNvSpPr/>
          <p:nvPr/>
        </p:nvSpPr>
        <p:spPr>
          <a:xfrm>
            <a:off x="2838160" y="4085208"/>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31" name="object 631"/>
          <p:cNvSpPr/>
          <p:nvPr/>
        </p:nvSpPr>
        <p:spPr>
          <a:xfrm>
            <a:off x="2838160" y="4085208"/>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32" name="object 632"/>
          <p:cNvSpPr/>
          <p:nvPr/>
        </p:nvSpPr>
        <p:spPr>
          <a:xfrm>
            <a:off x="2201186" y="3874615"/>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33" name="object 633"/>
          <p:cNvSpPr/>
          <p:nvPr/>
        </p:nvSpPr>
        <p:spPr>
          <a:xfrm>
            <a:off x="2201186" y="3874615"/>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34" name="object 634"/>
          <p:cNvSpPr/>
          <p:nvPr/>
        </p:nvSpPr>
        <p:spPr>
          <a:xfrm>
            <a:off x="4114530" y="2339241"/>
            <a:ext cx="49530" cy="49530"/>
          </a:xfrm>
          <a:custGeom>
            <a:avLst/>
            <a:gdLst/>
            <a:ahLst/>
            <a:cxnLst/>
            <a:rect l="l" t="t" r="r" b="b"/>
            <a:pathLst>
              <a:path w="49529" h="49530">
                <a:moveTo>
                  <a:pt x="24563" y="49123"/>
                </a:moveTo>
                <a:lnTo>
                  <a:pt x="15003" y="47193"/>
                </a:lnTo>
                <a:lnTo>
                  <a:pt x="7195" y="41929"/>
                </a:lnTo>
                <a:lnTo>
                  <a:pt x="1930" y="34122"/>
                </a:lnTo>
                <a:lnTo>
                  <a:pt x="0" y="24562"/>
                </a:lnTo>
                <a:lnTo>
                  <a:pt x="1930" y="15001"/>
                </a:lnTo>
                <a:lnTo>
                  <a:pt x="7195" y="7193"/>
                </a:lnTo>
                <a:lnTo>
                  <a:pt x="15003" y="1930"/>
                </a:lnTo>
                <a:lnTo>
                  <a:pt x="24563" y="0"/>
                </a:lnTo>
                <a:lnTo>
                  <a:pt x="34124" y="1930"/>
                </a:lnTo>
                <a:lnTo>
                  <a:pt x="41931" y="7193"/>
                </a:lnTo>
                <a:lnTo>
                  <a:pt x="47195" y="15001"/>
                </a:lnTo>
                <a:lnTo>
                  <a:pt x="49125" y="24562"/>
                </a:lnTo>
                <a:lnTo>
                  <a:pt x="47195" y="34122"/>
                </a:lnTo>
                <a:lnTo>
                  <a:pt x="41931" y="41929"/>
                </a:lnTo>
                <a:lnTo>
                  <a:pt x="34124" y="47193"/>
                </a:lnTo>
                <a:lnTo>
                  <a:pt x="24563" y="49123"/>
                </a:lnTo>
                <a:close/>
              </a:path>
            </a:pathLst>
          </a:custGeom>
          <a:solidFill>
            <a:srgbClr val="FF7F00"/>
          </a:solidFill>
        </p:spPr>
        <p:txBody>
          <a:bodyPr wrap="square" lIns="0" tIns="0" rIns="0" bIns="0" rtlCol="0"/>
          <a:lstStyle/>
          <a:p>
            <a:endParaRPr/>
          </a:p>
        </p:txBody>
      </p:sp>
      <p:sp>
        <p:nvSpPr>
          <p:cNvPr id="635" name="object 635"/>
          <p:cNvSpPr/>
          <p:nvPr/>
        </p:nvSpPr>
        <p:spPr>
          <a:xfrm>
            <a:off x="4114530" y="2339241"/>
            <a:ext cx="49530" cy="49530"/>
          </a:xfrm>
          <a:custGeom>
            <a:avLst/>
            <a:gdLst/>
            <a:ahLst/>
            <a:cxnLst/>
            <a:rect l="l" t="t" r="r" b="b"/>
            <a:pathLst>
              <a:path w="49529" h="49530">
                <a:moveTo>
                  <a:pt x="49125" y="24562"/>
                </a:moveTo>
                <a:lnTo>
                  <a:pt x="47195" y="34122"/>
                </a:lnTo>
                <a:lnTo>
                  <a:pt x="41931" y="41929"/>
                </a:lnTo>
                <a:lnTo>
                  <a:pt x="34124" y="47193"/>
                </a:lnTo>
                <a:lnTo>
                  <a:pt x="24563" y="49123"/>
                </a:lnTo>
                <a:lnTo>
                  <a:pt x="15003" y="47193"/>
                </a:lnTo>
                <a:lnTo>
                  <a:pt x="7195" y="41929"/>
                </a:lnTo>
                <a:lnTo>
                  <a:pt x="1930" y="34122"/>
                </a:lnTo>
                <a:lnTo>
                  <a:pt x="0" y="24562"/>
                </a:lnTo>
                <a:lnTo>
                  <a:pt x="1930" y="15001"/>
                </a:lnTo>
                <a:lnTo>
                  <a:pt x="7195" y="7193"/>
                </a:lnTo>
                <a:lnTo>
                  <a:pt x="15003" y="1930"/>
                </a:lnTo>
                <a:lnTo>
                  <a:pt x="24563" y="0"/>
                </a:lnTo>
                <a:lnTo>
                  <a:pt x="34124" y="1930"/>
                </a:lnTo>
                <a:lnTo>
                  <a:pt x="41931" y="7193"/>
                </a:lnTo>
                <a:lnTo>
                  <a:pt x="47195" y="15001"/>
                </a:lnTo>
                <a:lnTo>
                  <a:pt x="49125" y="24562"/>
                </a:lnTo>
                <a:close/>
              </a:path>
            </a:pathLst>
          </a:custGeom>
          <a:ln w="3175">
            <a:solidFill>
              <a:srgbClr val="232323"/>
            </a:solidFill>
          </a:ln>
        </p:spPr>
        <p:txBody>
          <a:bodyPr wrap="square" lIns="0" tIns="0" rIns="0" bIns="0" rtlCol="0"/>
          <a:lstStyle/>
          <a:p>
            <a:endParaRPr/>
          </a:p>
        </p:txBody>
      </p:sp>
      <p:sp>
        <p:nvSpPr>
          <p:cNvPr id="636" name="object 636"/>
          <p:cNvSpPr/>
          <p:nvPr/>
        </p:nvSpPr>
        <p:spPr>
          <a:xfrm>
            <a:off x="1743860" y="4380430"/>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37" name="object 637"/>
          <p:cNvSpPr/>
          <p:nvPr/>
        </p:nvSpPr>
        <p:spPr>
          <a:xfrm>
            <a:off x="1743860" y="4380430"/>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38" name="object 638"/>
          <p:cNvSpPr/>
          <p:nvPr/>
        </p:nvSpPr>
        <p:spPr>
          <a:xfrm>
            <a:off x="7928174" y="4514644"/>
            <a:ext cx="49530" cy="49530"/>
          </a:xfrm>
          <a:custGeom>
            <a:avLst/>
            <a:gdLst/>
            <a:ahLst/>
            <a:cxnLst/>
            <a:rect l="l" t="t" r="r" b="b"/>
            <a:pathLst>
              <a:path w="49529" h="49529">
                <a:moveTo>
                  <a:pt x="24563" y="49123"/>
                </a:moveTo>
                <a:lnTo>
                  <a:pt x="15003" y="47193"/>
                </a:lnTo>
                <a:lnTo>
                  <a:pt x="7195" y="41930"/>
                </a:lnTo>
                <a:lnTo>
                  <a:pt x="1930" y="34123"/>
                </a:lnTo>
                <a:lnTo>
                  <a:pt x="0" y="24561"/>
                </a:lnTo>
                <a:lnTo>
                  <a:pt x="1930" y="15001"/>
                </a:lnTo>
                <a:lnTo>
                  <a:pt x="7195" y="7194"/>
                </a:lnTo>
                <a:lnTo>
                  <a:pt x="15003" y="1930"/>
                </a:lnTo>
                <a:lnTo>
                  <a:pt x="24563" y="0"/>
                </a:lnTo>
                <a:lnTo>
                  <a:pt x="34123" y="1930"/>
                </a:lnTo>
                <a:lnTo>
                  <a:pt x="41931" y="7194"/>
                </a:lnTo>
                <a:lnTo>
                  <a:pt x="47195" y="15001"/>
                </a:lnTo>
                <a:lnTo>
                  <a:pt x="49125" y="24561"/>
                </a:lnTo>
                <a:lnTo>
                  <a:pt x="47195" y="34123"/>
                </a:lnTo>
                <a:lnTo>
                  <a:pt x="41931" y="41930"/>
                </a:lnTo>
                <a:lnTo>
                  <a:pt x="34123" y="47193"/>
                </a:lnTo>
                <a:lnTo>
                  <a:pt x="24563" y="49123"/>
                </a:lnTo>
                <a:close/>
              </a:path>
            </a:pathLst>
          </a:custGeom>
          <a:solidFill>
            <a:srgbClr val="FF7F00"/>
          </a:solidFill>
        </p:spPr>
        <p:txBody>
          <a:bodyPr wrap="square" lIns="0" tIns="0" rIns="0" bIns="0" rtlCol="0"/>
          <a:lstStyle/>
          <a:p>
            <a:endParaRPr/>
          </a:p>
        </p:txBody>
      </p:sp>
      <p:sp>
        <p:nvSpPr>
          <p:cNvPr id="639" name="object 639"/>
          <p:cNvSpPr/>
          <p:nvPr/>
        </p:nvSpPr>
        <p:spPr>
          <a:xfrm>
            <a:off x="7928174" y="4514644"/>
            <a:ext cx="49530" cy="49530"/>
          </a:xfrm>
          <a:custGeom>
            <a:avLst/>
            <a:gdLst/>
            <a:ahLst/>
            <a:cxnLst/>
            <a:rect l="l" t="t" r="r" b="b"/>
            <a:pathLst>
              <a:path w="49529" h="49529">
                <a:moveTo>
                  <a:pt x="49125" y="24561"/>
                </a:moveTo>
                <a:lnTo>
                  <a:pt x="47195" y="34123"/>
                </a:lnTo>
                <a:lnTo>
                  <a:pt x="41931" y="41930"/>
                </a:lnTo>
                <a:lnTo>
                  <a:pt x="34123" y="47193"/>
                </a:lnTo>
                <a:lnTo>
                  <a:pt x="24563" y="49123"/>
                </a:lnTo>
                <a:lnTo>
                  <a:pt x="15003" y="47193"/>
                </a:lnTo>
                <a:lnTo>
                  <a:pt x="7195" y="41930"/>
                </a:lnTo>
                <a:lnTo>
                  <a:pt x="1930" y="34123"/>
                </a:lnTo>
                <a:lnTo>
                  <a:pt x="0" y="24561"/>
                </a:lnTo>
                <a:lnTo>
                  <a:pt x="1930" y="15001"/>
                </a:lnTo>
                <a:lnTo>
                  <a:pt x="7195" y="7194"/>
                </a:lnTo>
                <a:lnTo>
                  <a:pt x="15003" y="1930"/>
                </a:lnTo>
                <a:lnTo>
                  <a:pt x="24563" y="0"/>
                </a:lnTo>
                <a:lnTo>
                  <a:pt x="34123" y="1930"/>
                </a:lnTo>
                <a:lnTo>
                  <a:pt x="41931" y="7194"/>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640" name="object 640"/>
          <p:cNvSpPr/>
          <p:nvPr/>
        </p:nvSpPr>
        <p:spPr>
          <a:xfrm>
            <a:off x="4864851" y="6436124"/>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41" name="object 641"/>
          <p:cNvSpPr/>
          <p:nvPr/>
        </p:nvSpPr>
        <p:spPr>
          <a:xfrm>
            <a:off x="4864851" y="643612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42" name="object 642"/>
          <p:cNvSpPr/>
          <p:nvPr/>
        </p:nvSpPr>
        <p:spPr>
          <a:xfrm>
            <a:off x="6951418" y="6234788"/>
            <a:ext cx="49530" cy="49530"/>
          </a:xfrm>
          <a:custGeom>
            <a:avLst/>
            <a:gdLst/>
            <a:ahLst/>
            <a:cxnLst/>
            <a:rect l="l" t="t" r="r" b="b"/>
            <a:pathLst>
              <a:path w="49529" h="49529">
                <a:moveTo>
                  <a:pt x="24561" y="49121"/>
                </a:moveTo>
                <a:lnTo>
                  <a:pt x="15001" y="47191"/>
                </a:lnTo>
                <a:lnTo>
                  <a:pt x="7194" y="41928"/>
                </a:lnTo>
                <a:lnTo>
                  <a:pt x="1930" y="34121"/>
                </a:lnTo>
                <a:lnTo>
                  <a:pt x="0" y="24559"/>
                </a:lnTo>
                <a:lnTo>
                  <a:pt x="1930" y="14999"/>
                </a:lnTo>
                <a:lnTo>
                  <a:pt x="7194" y="7192"/>
                </a:lnTo>
                <a:lnTo>
                  <a:pt x="15001" y="1929"/>
                </a:lnTo>
                <a:lnTo>
                  <a:pt x="24561" y="0"/>
                </a:lnTo>
                <a:lnTo>
                  <a:pt x="34123" y="1929"/>
                </a:lnTo>
                <a:lnTo>
                  <a:pt x="41930" y="7192"/>
                </a:lnTo>
                <a:lnTo>
                  <a:pt x="47193" y="14999"/>
                </a:lnTo>
                <a:lnTo>
                  <a:pt x="49123" y="24559"/>
                </a:lnTo>
                <a:lnTo>
                  <a:pt x="47193" y="34121"/>
                </a:lnTo>
                <a:lnTo>
                  <a:pt x="41930" y="41928"/>
                </a:lnTo>
                <a:lnTo>
                  <a:pt x="34123" y="47191"/>
                </a:lnTo>
                <a:lnTo>
                  <a:pt x="24561" y="49121"/>
                </a:lnTo>
                <a:close/>
              </a:path>
            </a:pathLst>
          </a:custGeom>
          <a:solidFill>
            <a:srgbClr val="FF7F00"/>
          </a:solidFill>
        </p:spPr>
        <p:txBody>
          <a:bodyPr wrap="square" lIns="0" tIns="0" rIns="0" bIns="0" rtlCol="0"/>
          <a:lstStyle/>
          <a:p>
            <a:endParaRPr/>
          </a:p>
        </p:txBody>
      </p:sp>
      <p:sp>
        <p:nvSpPr>
          <p:cNvPr id="643" name="object 643"/>
          <p:cNvSpPr/>
          <p:nvPr/>
        </p:nvSpPr>
        <p:spPr>
          <a:xfrm>
            <a:off x="6951418" y="6234788"/>
            <a:ext cx="49530" cy="49530"/>
          </a:xfrm>
          <a:custGeom>
            <a:avLst/>
            <a:gdLst/>
            <a:ahLst/>
            <a:cxnLst/>
            <a:rect l="l" t="t" r="r" b="b"/>
            <a:pathLst>
              <a:path w="49529" h="49529">
                <a:moveTo>
                  <a:pt x="49123" y="24559"/>
                </a:moveTo>
                <a:lnTo>
                  <a:pt x="47193" y="34121"/>
                </a:lnTo>
                <a:lnTo>
                  <a:pt x="41930" y="41928"/>
                </a:lnTo>
                <a:lnTo>
                  <a:pt x="34123" y="47191"/>
                </a:lnTo>
                <a:lnTo>
                  <a:pt x="24561" y="49121"/>
                </a:lnTo>
                <a:lnTo>
                  <a:pt x="15001" y="47191"/>
                </a:lnTo>
                <a:lnTo>
                  <a:pt x="7194" y="41928"/>
                </a:lnTo>
                <a:lnTo>
                  <a:pt x="1930" y="34121"/>
                </a:lnTo>
                <a:lnTo>
                  <a:pt x="0" y="24559"/>
                </a:lnTo>
                <a:lnTo>
                  <a:pt x="1930" y="14999"/>
                </a:lnTo>
                <a:lnTo>
                  <a:pt x="7194" y="7192"/>
                </a:lnTo>
                <a:lnTo>
                  <a:pt x="15001" y="1929"/>
                </a:lnTo>
                <a:lnTo>
                  <a:pt x="24561" y="0"/>
                </a:lnTo>
                <a:lnTo>
                  <a:pt x="34123" y="1929"/>
                </a:lnTo>
                <a:lnTo>
                  <a:pt x="41930" y="7192"/>
                </a:lnTo>
                <a:lnTo>
                  <a:pt x="47193" y="14999"/>
                </a:lnTo>
                <a:lnTo>
                  <a:pt x="49123" y="24559"/>
                </a:lnTo>
                <a:close/>
              </a:path>
            </a:pathLst>
          </a:custGeom>
          <a:ln w="3175">
            <a:solidFill>
              <a:srgbClr val="232323"/>
            </a:solidFill>
          </a:ln>
        </p:spPr>
        <p:txBody>
          <a:bodyPr wrap="square" lIns="0" tIns="0" rIns="0" bIns="0" rtlCol="0"/>
          <a:lstStyle/>
          <a:p>
            <a:endParaRPr/>
          </a:p>
        </p:txBody>
      </p:sp>
      <p:sp>
        <p:nvSpPr>
          <p:cNvPr id="644" name="object 644"/>
          <p:cNvSpPr/>
          <p:nvPr/>
        </p:nvSpPr>
        <p:spPr>
          <a:xfrm>
            <a:off x="3916999" y="2514067"/>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45" name="object 645"/>
          <p:cNvSpPr/>
          <p:nvPr/>
        </p:nvSpPr>
        <p:spPr>
          <a:xfrm>
            <a:off x="3916999" y="2514067"/>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46" name="object 646"/>
          <p:cNvSpPr/>
          <p:nvPr/>
        </p:nvSpPr>
        <p:spPr>
          <a:xfrm>
            <a:off x="3376243" y="1853134"/>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47" name="object 647"/>
          <p:cNvSpPr/>
          <p:nvPr/>
        </p:nvSpPr>
        <p:spPr>
          <a:xfrm>
            <a:off x="3376243" y="1853134"/>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48" name="object 648"/>
          <p:cNvSpPr/>
          <p:nvPr/>
        </p:nvSpPr>
        <p:spPr>
          <a:xfrm>
            <a:off x="2809126" y="4371819"/>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49" name="object 649"/>
          <p:cNvSpPr/>
          <p:nvPr/>
        </p:nvSpPr>
        <p:spPr>
          <a:xfrm>
            <a:off x="2809126" y="4371819"/>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50" name="object 650"/>
          <p:cNvSpPr/>
          <p:nvPr/>
        </p:nvSpPr>
        <p:spPr>
          <a:xfrm>
            <a:off x="3772706" y="2841389"/>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51" name="object 651"/>
          <p:cNvSpPr/>
          <p:nvPr/>
        </p:nvSpPr>
        <p:spPr>
          <a:xfrm>
            <a:off x="3772706" y="2841389"/>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52" name="object 652"/>
          <p:cNvSpPr/>
          <p:nvPr/>
        </p:nvSpPr>
        <p:spPr>
          <a:xfrm>
            <a:off x="1735603" y="4770484"/>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53" name="object 653"/>
          <p:cNvSpPr/>
          <p:nvPr/>
        </p:nvSpPr>
        <p:spPr>
          <a:xfrm>
            <a:off x="1735603" y="4770484"/>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54" name="object 654"/>
          <p:cNvSpPr/>
          <p:nvPr/>
        </p:nvSpPr>
        <p:spPr>
          <a:xfrm>
            <a:off x="7357160" y="4740039"/>
            <a:ext cx="49530" cy="49530"/>
          </a:xfrm>
          <a:custGeom>
            <a:avLst/>
            <a:gdLst/>
            <a:ahLst/>
            <a:cxnLst/>
            <a:rect l="l" t="t" r="r" b="b"/>
            <a:pathLst>
              <a:path w="49529" h="49529">
                <a:moveTo>
                  <a:pt x="24561" y="49123"/>
                </a:moveTo>
                <a:lnTo>
                  <a:pt x="15002" y="47193"/>
                </a:lnTo>
                <a:lnTo>
                  <a:pt x="7194" y="41929"/>
                </a:lnTo>
                <a:lnTo>
                  <a:pt x="1930" y="34122"/>
                </a:lnTo>
                <a:lnTo>
                  <a:pt x="0" y="24561"/>
                </a:lnTo>
                <a:lnTo>
                  <a:pt x="1930" y="15001"/>
                </a:lnTo>
                <a:lnTo>
                  <a:pt x="7194" y="7194"/>
                </a:lnTo>
                <a:lnTo>
                  <a:pt x="15002"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55" name="object 655"/>
          <p:cNvSpPr/>
          <p:nvPr/>
        </p:nvSpPr>
        <p:spPr>
          <a:xfrm>
            <a:off x="7357160" y="474003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2" y="47193"/>
                </a:lnTo>
                <a:lnTo>
                  <a:pt x="7194" y="41929"/>
                </a:lnTo>
                <a:lnTo>
                  <a:pt x="1930" y="34122"/>
                </a:lnTo>
                <a:lnTo>
                  <a:pt x="0" y="24561"/>
                </a:lnTo>
                <a:lnTo>
                  <a:pt x="1930" y="15001"/>
                </a:lnTo>
                <a:lnTo>
                  <a:pt x="7194" y="7194"/>
                </a:lnTo>
                <a:lnTo>
                  <a:pt x="15002"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56" name="object 656"/>
          <p:cNvSpPr/>
          <p:nvPr/>
        </p:nvSpPr>
        <p:spPr>
          <a:xfrm>
            <a:off x="2964580" y="5132856"/>
            <a:ext cx="49530" cy="49530"/>
          </a:xfrm>
          <a:custGeom>
            <a:avLst/>
            <a:gdLst/>
            <a:ahLst/>
            <a:cxnLst/>
            <a:rect l="l" t="t" r="r" b="b"/>
            <a:pathLst>
              <a:path w="49530" h="49529">
                <a:moveTo>
                  <a:pt x="24560" y="49123"/>
                </a:move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lnTo>
                  <a:pt x="47194" y="34122"/>
                </a:lnTo>
                <a:lnTo>
                  <a:pt x="41929" y="41929"/>
                </a:lnTo>
                <a:lnTo>
                  <a:pt x="34121" y="47193"/>
                </a:lnTo>
                <a:lnTo>
                  <a:pt x="24560" y="49123"/>
                </a:lnTo>
                <a:close/>
              </a:path>
            </a:pathLst>
          </a:custGeom>
          <a:solidFill>
            <a:srgbClr val="FF7F00"/>
          </a:solidFill>
        </p:spPr>
        <p:txBody>
          <a:bodyPr wrap="square" lIns="0" tIns="0" rIns="0" bIns="0" rtlCol="0"/>
          <a:lstStyle/>
          <a:p>
            <a:endParaRPr/>
          </a:p>
        </p:txBody>
      </p:sp>
      <p:sp>
        <p:nvSpPr>
          <p:cNvPr id="657" name="object 657"/>
          <p:cNvSpPr/>
          <p:nvPr/>
        </p:nvSpPr>
        <p:spPr>
          <a:xfrm>
            <a:off x="2964579" y="5132856"/>
            <a:ext cx="49530" cy="49530"/>
          </a:xfrm>
          <a:custGeom>
            <a:avLst/>
            <a:gdLst/>
            <a:ahLst/>
            <a:cxnLst/>
            <a:rect l="l" t="t" r="r" b="b"/>
            <a:pathLst>
              <a:path w="49530" h="49529">
                <a:moveTo>
                  <a:pt x="49124" y="24561"/>
                </a:moveTo>
                <a:lnTo>
                  <a:pt x="47194" y="34122"/>
                </a:lnTo>
                <a:lnTo>
                  <a:pt x="41929" y="41929"/>
                </a:lnTo>
                <a:lnTo>
                  <a:pt x="34121" y="47193"/>
                </a:lnTo>
                <a:lnTo>
                  <a:pt x="24560" y="49123"/>
                </a:lnTo>
                <a:lnTo>
                  <a:pt x="15000" y="47193"/>
                </a:lnTo>
                <a:lnTo>
                  <a:pt x="7193" y="41929"/>
                </a:lnTo>
                <a:lnTo>
                  <a:pt x="1930" y="34122"/>
                </a:lnTo>
                <a:lnTo>
                  <a:pt x="0" y="24561"/>
                </a:lnTo>
                <a:lnTo>
                  <a:pt x="1930" y="15001"/>
                </a:lnTo>
                <a:lnTo>
                  <a:pt x="7193" y="7194"/>
                </a:lnTo>
                <a:lnTo>
                  <a:pt x="15000" y="1930"/>
                </a:lnTo>
                <a:lnTo>
                  <a:pt x="24560" y="0"/>
                </a:lnTo>
                <a:lnTo>
                  <a:pt x="34121" y="1930"/>
                </a:lnTo>
                <a:lnTo>
                  <a:pt x="41929" y="7194"/>
                </a:lnTo>
                <a:lnTo>
                  <a:pt x="47194" y="15001"/>
                </a:lnTo>
                <a:lnTo>
                  <a:pt x="49124" y="24561"/>
                </a:lnTo>
                <a:close/>
              </a:path>
            </a:pathLst>
          </a:custGeom>
          <a:ln w="3175">
            <a:solidFill>
              <a:srgbClr val="232323"/>
            </a:solidFill>
          </a:ln>
        </p:spPr>
        <p:txBody>
          <a:bodyPr wrap="square" lIns="0" tIns="0" rIns="0" bIns="0" rtlCol="0"/>
          <a:lstStyle/>
          <a:p>
            <a:endParaRPr/>
          </a:p>
        </p:txBody>
      </p:sp>
      <p:sp>
        <p:nvSpPr>
          <p:cNvPr id="658" name="object 658"/>
          <p:cNvSpPr/>
          <p:nvPr/>
        </p:nvSpPr>
        <p:spPr>
          <a:xfrm>
            <a:off x="2795277" y="6610432"/>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59" name="object 659"/>
          <p:cNvSpPr/>
          <p:nvPr/>
        </p:nvSpPr>
        <p:spPr>
          <a:xfrm>
            <a:off x="2795277" y="6610432"/>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60" name="object 660"/>
          <p:cNvSpPr/>
          <p:nvPr/>
        </p:nvSpPr>
        <p:spPr>
          <a:xfrm>
            <a:off x="1743860" y="4380430"/>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61" name="object 661"/>
          <p:cNvSpPr/>
          <p:nvPr/>
        </p:nvSpPr>
        <p:spPr>
          <a:xfrm>
            <a:off x="1743860" y="4380430"/>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62" name="object 662"/>
          <p:cNvSpPr/>
          <p:nvPr/>
        </p:nvSpPr>
        <p:spPr>
          <a:xfrm>
            <a:off x="3214248" y="2373204"/>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3" y="1930"/>
                </a:lnTo>
                <a:lnTo>
                  <a:pt x="41930" y="7193"/>
                </a:lnTo>
                <a:lnTo>
                  <a:pt x="47193" y="15001"/>
                </a:lnTo>
                <a:lnTo>
                  <a:pt x="49123" y="24562"/>
                </a:lnTo>
                <a:lnTo>
                  <a:pt x="47193" y="34122"/>
                </a:lnTo>
                <a:lnTo>
                  <a:pt x="41930" y="41929"/>
                </a:lnTo>
                <a:lnTo>
                  <a:pt x="34123" y="47193"/>
                </a:lnTo>
                <a:lnTo>
                  <a:pt x="24561" y="49123"/>
                </a:lnTo>
                <a:close/>
              </a:path>
            </a:pathLst>
          </a:custGeom>
          <a:solidFill>
            <a:srgbClr val="FF7F00"/>
          </a:solidFill>
        </p:spPr>
        <p:txBody>
          <a:bodyPr wrap="square" lIns="0" tIns="0" rIns="0" bIns="0" rtlCol="0"/>
          <a:lstStyle/>
          <a:p>
            <a:endParaRPr/>
          </a:p>
        </p:txBody>
      </p:sp>
      <p:sp>
        <p:nvSpPr>
          <p:cNvPr id="663" name="object 663"/>
          <p:cNvSpPr/>
          <p:nvPr/>
        </p:nvSpPr>
        <p:spPr>
          <a:xfrm>
            <a:off x="3214248" y="2373204"/>
            <a:ext cx="49530" cy="49530"/>
          </a:xfrm>
          <a:custGeom>
            <a:avLst/>
            <a:gdLst/>
            <a:ahLst/>
            <a:cxnLst/>
            <a:rect l="l" t="t" r="r" b="b"/>
            <a:pathLst>
              <a:path w="49529" h="49530">
                <a:moveTo>
                  <a:pt x="49123" y="24562"/>
                </a:moveTo>
                <a:lnTo>
                  <a:pt x="47193" y="34122"/>
                </a:lnTo>
                <a:lnTo>
                  <a:pt x="41930" y="41929"/>
                </a:lnTo>
                <a:lnTo>
                  <a:pt x="34123"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3" y="1930"/>
                </a:lnTo>
                <a:lnTo>
                  <a:pt x="41930"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64" name="object 664"/>
          <p:cNvSpPr/>
          <p:nvPr/>
        </p:nvSpPr>
        <p:spPr>
          <a:xfrm>
            <a:off x="5569735" y="680897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65" name="object 665"/>
          <p:cNvSpPr/>
          <p:nvPr/>
        </p:nvSpPr>
        <p:spPr>
          <a:xfrm>
            <a:off x="5569735" y="680897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66" name="object 666"/>
          <p:cNvSpPr/>
          <p:nvPr/>
        </p:nvSpPr>
        <p:spPr>
          <a:xfrm>
            <a:off x="2182632" y="4459774"/>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67" name="object 667"/>
          <p:cNvSpPr/>
          <p:nvPr/>
        </p:nvSpPr>
        <p:spPr>
          <a:xfrm>
            <a:off x="2182632" y="4459774"/>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68" name="object 668"/>
          <p:cNvSpPr/>
          <p:nvPr/>
        </p:nvSpPr>
        <p:spPr>
          <a:xfrm>
            <a:off x="2864934" y="3578934"/>
            <a:ext cx="49530" cy="49530"/>
          </a:xfrm>
          <a:custGeom>
            <a:avLst/>
            <a:gdLst/>
            <a:ahLst/>
            <a:cxnLst/>
            <a:rect l="l" t="t" r="r" b="b"/>
            <a:pathLst>
              <a:path w="49530" h="49529">
                <a:moveTo>
                  <a:pt x="24561" y="49124"/>
                </a:move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FF7F00"/>
          </a:solidFill>
        </p:spPr>
        <p:txBody>
          <a:bodyPr wrap="square" lIns="0" tIns="0" rIns="0" bIns="0" rtlCol="0"/>
          <a:lstStyle/>
          <a:p>
            <a:endParaRPr/>
          </a:p>
        </p:txBody>
      </p:sp>
      <p:sp>
        <p:nvSpPr>
          <p:cNvPr id="669" name="object 669"/>
          <p:cNvSpPr/>
          <p:nvPr/>
        </p:nvSpPr>
        <p:spPr>
          <a:xfrm>
            <a:off x="2864934" y="3578934"/>
            <a:ext cx="49530" cy="49530"/>
          </a:xfrm>
          <a:custGeom>
            <a:avLst/>
            <a:gdLst/>
            <a:ahLst/>
            <a:cxnLst/>
            <a:rect l="l" t="t" r="r" b="b"/>
            <a:pathLst>
              <a:path w="49530" h="49529">
                <a:moveTo>
                  <a:pt x="49123" y="24562"/>
                </a:moveTo>
                <a:lnTo>
                  <a:pt x="47193" y="34122"/>
                </a:lnTo>
                <a:lnTo>
                  <a:pt x="41929" y="41930"/>
                </a:lnTo>
                <a:lnTo>
                  <a:pt x="34122" y="47193"/>
                </a:lnTo>
                <a:lnTo>
                  <a:pt x="24561" y="49124"/>
                </a:lnTo>
                <a:lnTo>
                  <a:pt x="15001" y="47193"/>
                </a:lnTo>
                <a:lnTo>
                  <a:pt x="7193" y="41930"/>
                </a:lnTo>
                <a:lnTo>
                  <a:pt x="1930" y="34122"/>
                </a:lnTo>
                <a:lnTo>
                  <a:pt x="0" y="24562"/>
                </a:lnTo>
                <a:lnTo>
                  <a:pt x="1930" y="15001"/>
                </a:lnTo>
                <a:lnTo>
                  <a:pt x="7193"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70" name="object 670"/>
          <p:cNvSpPr/>
          <p:nvPr/>
        </p:nvSpPr>
        <p:spPr>
          <a:xfrm>
            <a:off x="2039261" y="3444349"/>
            <a:ext cx="49530" cy="49530"/>
          </a:xfrm>
          <a:custGeom>
            <a:avLst/>
            <a:gdLst/>
            <a:ahLst/>
            <a:cxnLst/>
            <a:rect l="l" t="t" r="r" b="b"/>
            <a:pathLst>
              <a:path w="49530" h="49529">
                <a:moveTo>
                  <a:pt x="24562" y="49123"/>
                </a:move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71" name="object 671"/>
          <p:cNvSpPr/>
          <p:nvPr/>
        </p:nvSpPr>
        <p:spPr>
          <a:xfrm>
            <a:off x="2039261" y="3444349"/>
            <a:ext cx="49530" cy="49530"/>
          </a:xfrm>
          <a:custGeom>
            <a:avLst/>
            <a:gdLst/>
            <a:ahLst/>
            <a:cxnLst/>
            <a:rect l="l" t="t" r="r" b="b"/>
            <a:pathLst>
              <a:path w="49530" h="49529">
                <a:moveTo>
                  <a:pt x="49123" y="24562"/>
                </a:moveTo>
                <a:lnTo>
                  <a:pt x="47193" y="34122"/>
                </a:lnTo>
                <a:lnTo>
                  <a:pt x="41929" y="41929"/>
                </a:lnTo>
                <a:lnTo>
                  <a:pt x="34122" y="47193"/>
                </a:lnTo>
                <a:lnTo>
                  <a:pt x="24562" y="49123"/>
                </a:lnTo>
                <a:lnTo>
                  <a:pt x="15001" y="47193"/>
                </a:lnTo>
                <a:lnTo>
                  <a:pt x="7194" y="41929"/>
                </a:lnTo>
                <a:lnTo>
                  <a:pt x="1930" y="34122"/>
                </a:lnTo>
                <a:lnTo>
                  <a:pt x="0" y="24562"/>
                </a:lnTo>
                <a:lnTo>
                  <a:pt x="1930" y="15001"/>
                </a:lnTo>
                <a:lnTo>
                  <a:pt x="7194" y="7193"/>
                </a:lnTo>
                <a:lnTo>
                  <a:pt x="15001" y="1930"/>
                </a:lnTo>
                <a:lnTo>
                  <a:pt x="24562"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72" name="object 672"/>
          <p:cNvSpPr/>
          <p:nvPr/>
        </p:nvSpPr>
        <p:spPr>
          <a:xfrm>
            <a:off x="8104302" y="515458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73" name="object 673"/>
          <p:cNvSpPr/>
          <p:nvPr/>
        </p:nvSpPr>
        <p:spPr>
          <a:xfrm>
            <a:off x="8104301" y="515458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74" name="object 674"/>
          <p:cNvSpPr/>
          <p:nvPr/>
        </p:nvSpPr>
        <p:spPr>
          <a:xfrm>
            <a:off x="2454385" y="3852237"/>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75" name="object 675"/>
          <p:cNvSpPr/>
          <p:nvPr/>
        </p:nvSpPr>
        <p:spPr>
          <a:xfrm>
            <a:off x="2454385" y="3852237"/>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76" name="object 676"/>
          <p:cNvSpPr/>
          <p:nvPr/>
        </p:nvSpPr>
        <p:spPr>
          <a:xfrm>
            <a:off x="1766561" y="467143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77" name="object 677"/>
          <p:cNvSpPr/>
          <p:nvPr/>
        </p:nvSpPr>
        <p:spPr>
          <a:xfrm>
            <a:off x="1766561" y="467143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78" name="object 678"/>
          <p:cNvSpPr/>
          <p:nvPr/>
        </p:nvSpPr>
        <p:spPr>
          <a:xfrm>
            <a:off x="2763863" y="4754852"/>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79" name="object 679"/>
          <p:cNvSpPr/>
          <p:nvPr/>
        </p:nvSpPr>
        <p:spPr>
          <a:xfrm>
            <a:off x="2763863" y="4754852"/>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80" name="object 680"/>
          <p:cNvSpPr/>
          <p:nvPr/>
        </p:nvSpPr>
        <p:spPr>
          <a:xfrm>
            <a:off x="7122931" y="395257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81" name="object 681"/>
          <p:cNvSpPr/>
          <p:nvPr/>
        </p:nvSpPr>
        <p:spPr>
          <a:xfrm>
            <a:off x="7122931" y="395257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82" name="object 682"/>
          <p:cNvSpPr/>
          <p:nvPr/>
        </p:nvSpPr>
        <p:spPr>
          <a:xfrm>
            <a:off x="2527069" y="4935011"/>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FF7F00"/>
          </a:solidFill>
        </p:spPr>
        <p:txBody>
          <a:bodyPr wrap="square" lIns="0" tIns="0" rIns="0" bIns="0" rtlCol="0"/>
          <a:lstStyle/>
          <a:p>
            <a:endParaRPr/>
          </a:p>
        </p:txBody>
      </p:sp>
      <p:sp>
        <p:nvSpPr>
          <p:cNvPr id="683" name="object 683"/>
          <p:cNvSpPr/>
          <p:nvPr/>
        </p:nvSpPr>
        <p:spPr>
          <a:xfrm>
            <a:off x="2527069" y="4935011"/>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84" name="object 684"/>
          <p:cNvSpPr/>
          <p:nvPr/>
        </p:nvSpPr>
        <p:spPr>
          <a:xfrm>
            <a:off x="7834339" y="522145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85" name="object 685"/>
          <p:cNvSpPr/>
          <p:nvPr/>
        </p:nvSpPr>
        <p:spPr>
          <a:xfrm>
            <a:off x="7834339" y="522145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86" name="object 686"/>
          <p:cNvSpPr/>
          <p:nvPr/>
        </p:nvSpPr>
        <p:spPr>
          <a:xfrm>
            <a:off x="7271729" y="4069557"/>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87" name="object 687"/>
          <p:cNvSpPr/>
          <p:nvPr/>
        </p:nvSpPr>
        <p:spPr>
          <a:xfrm>
            <a:off x="7271729" y="4069557"/>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88" name="object 688"/>
          <p:cNvSpPr/>
          <p:nvPr/>
        </p:nvSpPr>
        <p:spPr>
          <a:xfrm>
            <a:off x="2571905" y="2841462"/>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89" name="object 689"/>
          <p:cNvSpPr/>
          <p:nvPr/>
        </p:nvSpPr>
        <p:spPr>
          <a:xfrm>
            <a:off x="2571905" y="2841462"/>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90" name="object 690"/>
          <p:cNvSpPr/>
          <p:nvPr/>
        </p:nvSpPr>
        <p:spPr>
          <a:xfrm>
            <a:off x="3020962" y="2241903"/>
            <a:ext cx="49530" cy="49530"/>
          </a:xfrm>
          <a:custGeom>
            <a:avLst/>
            <a:gdLst/>
            <a:ahLst/>
            <a:cxnLst/>
            <a:rect l="l" t="t" r="r" b="b"/>
            <a:pathLst>
              <a:path w="49530" h="49530">
                <a:moveTo>
                  <a:pt x="24561" y="49123"/>
                </a:move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91" name="object 691"/>
          <p:cNvSpPr/>
          <p:nvPr/>
        </p:nvSpPr>
        <p:spPr>
          <a:xfrm>
            <a:off x="3020962" y="2241903"/>
            <a:ext cx="49530" cy="49530"/>
          </a:xfrm>
          <a:custGeom>
            <a:avLst/>
            <a:gdLst/>
            <a:ahLst/>
            <a:cxnLst/>
            <a:rect l="l" t="t" r="r" b="b"/>
            <a:pathLst>
              <a:path w="49530"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3"/>
                </a:lnTo>
                <a:lnTo>
                  <a:pt x="15001" y="1930"/>
                </a:lnTo>
                <a:lnTo>
                  <a:pt x="24561" y="0"/>
                </a:lnTo>
                <a:lnTo>
                  <a:pt x="34122" y="1930"/>
                </a:lnTo>
                <a:lnTo>
                  <a:pt x="41929" y="7193"/>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92" name="object 692"/>
          <p:cNvSpPr/>
          <p:nvPr/>
        </p:nvSpPr>
        <p:spPr>
          <a:xfrm>
            <a:off x="2990900" y="4582199"/>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93" name="object 693"/>
          <p:cNvSpPr/>
          <p:nvPr/>
        </p:nvSpPr>
        <p:spPr>
          <a:xfrm>
            <a:off x="2990900" y="4582199"/>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94" name="object 694"/>
          <p:cNvSpPr/>
          <p:nvPr/>
        </p:nvSpPr>
        <p:spPr>
          <a:xfrm>
            <a:off x="6982062" y="5610096"/>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95" name="object 695"/>
          <p:cNvSpPr/>
          <p:nvPr/>
        </p:nvSpPr>
        <p:spPr>
          <a:xfrm>
            <a:off x="6982062" y="5610095"/>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696" name="object 696"/>
          <p:cNvSpPr/>
          <p:nvPr/>
        </p:nvSpPr>
        <p:spPr>
          <a:xfrm>
            <a:off x="3679809" y="2420238"/>
            <a:ext cx="49530" cy="49530"/>
          </a:xfrm>
          <a:custGeom>
            <a:avLst/>
            <a:gdLst/>
            <a:ahLst/>
            <a:cxnLst/>
            <a:rect l="l" t="t" r="r" b="b"/>
            <a:pathLst>
              <a:path w="49529" h="49530">
                <a:moveTo>
                  <a:pt x="24561" y="49124"/>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4"/>
                </a:lnTo>
                <a:close/>
              </a:path>
            </a:pathLst>
          </a:custGeom>
          <a:solidFill>
            <a:srgbClr val="FF7F00"/>
          </a:solidFill>
        </p:spPr>
        <p:txBody>
          <a:bodyPr wrap="square" lIns="0" tIns="0" rIns="0" bIns="0" rtlCol="0"/>
          <a:lstStyle/>
          <a:p>
            <a:endParaRPr/>
          </a:p>
        </p:txBody>
      </p:sp>
      <p:sp>
        <p:nvSpPr>
          <p:cNvPr id="697" name="object 697"/>
          <p:cNvSpPr/>
          <p:nvPr/>
        </p:nvSpPr>
        <p:spPr>
          <a:xfrm>
            <a:off x="3679809" y="2420238"/>
            <a:ext cx="49530" cy="49530"/>
          </a:xfrm>
          <a:custGeom>
            <a:avLst/>
            <a:gdLst/>
            <a:ahLst/>
            <a:cxnLst/>
            <a:rect l="l" t="t" r="r" b="b"/>
            <a:pathLst>
              <a:path w="49529" h="49530">
                <a:moveTo>
                  <a:pt x="49123" y="24562"/>
                </a:moveTo>
                <a:lnTo>
                  <a:pt x="47193" y="34122"/>
                </a:lnTo>
                <a:lnTo>
                  <a:pt x="41929" y="41929"/>
                </a:lnTo>
                <a:lnTo>
                  <a:pt x="34122" y="47193"/>
                </a:lnTo>
                <a:lnTo>
                  <a:pt x="24561" y="49124"/>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698" name="object 698"/>
          <p:cNvSpPr/>
          <p:nvPr/>
        </p:nvSpPr>
        <p:spPr>
          <a:xfrm>
            <a:off x="2285861" y="2306305"/>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699" name="object 699"/>
          <p:cNvSpPr/>
          <p:nvPr/>
        </p:nvSpPr>
        <p:spPr>
          <a:xfrm>
            <a:off x="2285861" y="2306305"/>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00" name="object 700"/>
          <p:cNvSpPr/>
          <p:nvPr/>
        </p:nvSpPr>
        <p:spPr>
          <a:xfrm>
            <a:off x="2926844" y="5291201"/>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701" name="object 701"/>
          <p:cNvSpPr/>
          <p:nvPr/>
        </p:nvSpPr>
        <p:spPr>
          <a:xfrm>
            <a:off x="2926844" y="5291201"/>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02" name="object 702"/>
          <p:cNvSpPr/>
          <p:nvPr/>
        </p:nvSpPr>
        <p:spPr>
          <a:xfrm>
            <a:off x="8182860" y="4889718"/>
            <a:ext cx="39370" cy="49530"/>
          </a:xfrm>
          <a:custGeom>
            <a:avLst/>
            <a:gdLst/>
            <a:ahLst/>
            <a:cxnLst/>
            <a:rect l="l" t="t" r="r" b="b"/>
            <a:pathLst>
              <a:path w="3937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38994" y="5215"/>
                </a:lnTo>
                <a:lnTo>
                  <a:pt x="38994" y="43908"/>
                </a:lnTo>
                <a:lnTo>
                  <a:pt x="34122" y="47193"/>
                </a:lnTo>
                <a:lnTo>
                  <a:pt x="24561" y="49123"/>
                </a:lnTo>
                <a:close/>
              </a:path>
            </a:pathLst>
          </a:custGeom>
          <a:solidFill>
            <a:srgbClr val="FF7F00"/>
          </a:solidFill>
        </p:spPr>
        <p:txBody>
          <a:bodyPr wrap="square" lIns="0" tIns="0" rIns="0" bIns="0" rtlCol="0"/>
          <a:lstStyle/>
          <a:p>
            <a:endParaRPr/>
          </a:p>
        </p:txBody>
      </p:sp>
      <p:sp>
        <p:nvSpPr>
          <p:cNvPr id="703" name="object 703"/>
          <p:cNvSpPr/>
          <p:nvPr/>
        </p:nvSpPr>
        <p:spPr>
          <a:xfrm>
            <a:off x="8182860" y="4889718"/>
            <a:ext cx="39370" cy="49530"/>
          </a:xfrm>
          <a:custGeom>
            <a:avLst/>
            <a:gdLst/>
            <a:ahLst/>
            <a:cxnLst/>
            <a:rect l="l" t="t" r="r" b="b"/>
            <a:pathLst>
              <a:path w="39370" h="49529">
                <a:moveTo>
                  <a:pt x="38994" y="43908"/>
                </a:move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38994" y="5215"/>
                </a:lnTo>
                <a:lnTo>
                  <a:pt x="38994" y="43908"/>
                </a:lnTo>
              </a:path>
            </a:pathLst>
          </a:custGeom>
          <a:ln w="3175">
            <a:solidFill>
              <a:srgbClr val="232323"/>
            </a:solidFill>
          </a:ln>
        </p:spPr>
        <p:txBody>
          <a:bodyPr wrap="square" lIns="0" tIns="0" rIns="0" bIns="0" rtlCol="0"/>
          <a:lstStyle/>
          <a:p>
            <a:endParaRPr/>
          </a:p>
        </p:txBody>
      </p:sp>
      <p:sp>
        <p:nvSpPr>
          <p:cNvPr id="704" name="object 704"/>
          <p:cNvSpPr/>
          <p:nvPr/>
        </p:nvSpPr>
        <p:spPr>
          <a:xfrm>
            <a:off x="2952979" y="6396566"/>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FF7F00"/>
          </a:solidFill>
        </p:spPr>
        <p:txBody>
          <a:bodyPr wrap="square" lIns="0" tIns="0" rIns="0" bIns="0" rtlCol="0"/>
          <a:lstStyle/>
          <a:p>
            <a:endParaRPr/>
          </a:p>
        </p:txBody>
      </p:sp>
      <p:sp>
        <p:nvSpPr>
          <p:cNvPr id="705" name="object 705"/>
          <p:cNvSpPr/>
          <p:nvPr/>
        </p:nvSpPr>
        <p:spPr>
          <a:xfrm>
            <a:off x="2952979" y="6396566"/>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06" name="object 706"/>
          <p:cNvSpPr/>
          <p:nvPr/>
        </p:nvSpPr>
        <p:spPr>
          <a:xfrm>
            <a:off x="3931546" y="2252256"/>
            <a:ext cx="49530" cy="49530"/>
          </a:xfrm>
          <a:custGeom>
            <a:avLst/>
            <a:gdLst/>
            <a:ahLst/>
            <a:cxnLst/>
            <a:rect l="l" t="t" r="r" b="b"/>
            <a:pathLst>
              <a:path w="49529" h="49530">
                <a:moveTo>
                  <a:pt x="24563" y="49123"/>
                </a:moveTo>
                <a:lnTo>
                  <a:pt x="15003" y="47193"/>
                </a:lnTo>
                <a:lnTo>
                  <a:pt x="7195" y="41929"/>
                </a:lnTo>
                <a:lnTo>
                  <a:pt x="1930" y="34122"/>
                </a:lnTo>
                <a:lnTo>
                  <a:pt x="0" y="24561"/>
                </a:lnTo>
                <a:lnTo>
                  <a:pt x="1930" y="15001"/>
                </a:lnTo>
                <a:lnTo>
                  <a:pt x="7195" y="7193"/>
                </a:lnTo>
                <a:lnTo>
                  <a:pt x="15003" y="1930"/>
                </a:lnTo>
                <a:lnTo>
                  <a:pt x="24563" y="0"/>
                </a:lnTo>
                <a:lnTo>
                  <a:pt x="34124" y="1930"/>
                </a:lnTo>
                <a:lnTo>
                  <a:pt x="41931" y="7193"/>
                </a:lnTo>
                <a:lnTo>
                  <a:pt x="47195" y="15001"/>
                </a:lnTo>
                <a:lnTo>
                  <a:pt x="49125" y="24561"/>
                </a:lnTo>
                <a:lnTo>
                  <a:pt x="47195" y="34122"/>
                </a:lnTo>
                <a:lnTo>
                  <a:pt x="41931" y="41929"/>
                </a:lnTo>
                <a:lnTo>
                  <a:pt x="34124" y="47193"/>
                </a:lnTo>
                <a:lnTo>
                  <a:pt x="24563" y="49123"/>
                </a:lnTo>
                <a:close/>
              </a:path>
            </a:pathLst>
          </a:custGeom>
          <a:solidFill>
            <a:srgbClr val="FF7F00"/>
          </a:solidFill>
        </p:spPr>
        <p:txBody>
          <a:bodyPr wrap="square" lIns="0" tIns="0" rIns="0" bIns="0" rtlCol="0"/>
          <a:lstStyle/>
          <a:p>
            <a:endParaRPr/>
          </a:p>
        </p:txBody>
      </p:sp>
      <p:sp>
        <p:nvSpPr>
          <p:cNvPr id="707" name="object 707"/>
          <p:cNvSpPr/>
          <p:nvPr/>
        </p:nvSpPr>
        <p:spPr>
          <a:xfrm>
            <a:off x="3931546" y="2252256"/>
            <a:ext cx="49530" cy="49530"/>
          </a:xfrm>
          <a:custGeom>
            <a:avLst/>
            <a:gdLst/>
            <a:ahLst/>
            <a:cxnLst/>
            <a:rect l="l" t="t" r="r" b="b"/>
            <a:pathLst>
              <a:path w="49529" h="49530">
                <a:moveTo>
                  <a:pt x="49125" y="24561"/>
                </a:moveTo>
                <a:lnTo>
                  <a:pt x="47195" y="34122"/>
                </a:lnTo>
                <a:lnTo>
                  <a:pt x="41931" y="41929"/>
                </a:lnTo>
                <a:lnTo>
                  <a:pt x="34124" y="47193"/>
                </a:lnTo>
                <a:lnTo>
                  <a:pt x="24563" y="49123"/>
                </a:lnTo>
                <a:lnTo>
                  <a:pt x="15003" y="47193"/>
                </a:lnTo>
                <a:lnTo>
                  <a:pt x="7195" y="41929"/>
                </a:lnTo>
                <a:lnTo>
                  <a:pt x="1930" y="34122"/>
                </a:lnTo>
                <a:lnTo>
                  <a:pt x="0" y="24561"/>
                </a:lnTo>
                <a:lnTo>
                  <a:pt x="1930" y="15001"/>
                </a:lnTo>
                <a:lnTo>
                  <a:pt x="7195" y="7193"/>
                </a:lnTo>
                <a:lnTo>
                  <a:pt x="15003" y="1930"/>
                </a:lnTo>
                <a:lnTo>
                  <a:pt x="24563" y="0"/>
                </a:lnTo>
                <a:lnTo>
                  <a:pt x="34124" y="1930"/>
                </a:lnTo>
                <a:lnTo>
                  <a:pt x="41931" y="7193"/>
                </a:lnTo>
                <a:lnTo>
                  <a:pt x="47195" y="15001"/>
                </a:lnTo>
                <a:lnTo>
                  <a:pt x="49125" y="24561"/>
                </a:lnTo>
                <a:close/>
              </a:path>
            </a:pathLst>
          </a:custGeom>
          <a:ln w="3175">
            <a:solidFill>
              <a:srgbClr val="232323"/>
            </a:solidFill>
          </a:ln>
        </p:spPr>
        <p:txBody>
          <a:bodyPr wrap="square" lIns="0" tIns="0" rIns="0" bIns="0" rtlCol="0"/>
          <a:lstStyle/>
          <a:p>
            <a:endParaRPr/>
          </a:p>
        </p:txBody>
      </p:sp>
      <p:sp>
        <p:nvSpPr>
          <p:cNvPr id="708" name="object 708"/>
          <p:cNvSpPr/>
          <p:nvPr/>
        </p:nvSpPr>
        <p:spPr>
          <a:xfrm>
            <a:off x="2163373" y="6641673"/>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4CEC41"/>
          </a:solidFill>
        </p:spPr>
        <p:txBody>
          <a:bodyPr wrap="square" lIns="0" tIns="0" rIns="0" bIns="0" rtlCol="0"/>
          <a:lstStyle/>
          <a:p>
            <a:endParaRPr/>
          </a:p>
        </p:txBody>
      </p:sp>
      <p:sp>
        <p:nvSpPr>
          <p:cNvPr id="709" name="object 709"/>
          <p:cNvSpPr/>
          <p:nvPr/>
        </p:nvSpPr>
        <p:spPr>
          <a:xfrm>
            <a:off x="2163373" y="6641673"/>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10" name="object 710"/>
          <p:cNvSpPr/>
          <p:nvPr/>
        </p:nvSpPr>
        <p:spPr>
          <a:xfrm>
            <a:off x="4756819" y="645697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lnTo>
                  <a:pt x="47193" y="34122"/>
                </a:lnTo>
                <a:lnTo>
                  <a:pt x="41929" y="41929"/>
                </a:lnTo>
                <a:lnTo>
                  <a:pt x="34122" y="47193"/>
                </a:lnTo>
                <a:lnTo>
                  <a:pt x="24561" y="49123"/>
                </a:lnTo>
                <a:close/>
              </a:path>
            </a:pathLst>
          </a:custGeom>
          <a:solidFill>
            <a:srgbClr val="4CEC41"/>
          </a:solidFill>
        </p:spPr>
        <p:txBody>
          <a:bodyPr wrap="square" lIns="0" tIns="0" rIns="0" bIns="0" rtlCol="0"/>
          <a:lstStyle/>
          <a:p>
            <a:endParaRPr/>
          </a:p>
        </p:txBody>
      </p:sp>
      <p:sp>
        <p:nvSpPr>
          <p:cNvPr id="711" name="object 711"/>
          <p:cNvSpPr/>
          <p:nvPr/>
        </p:nvSpPr>
        <p:spPr>
          <a:xfrm>
            <a:off x="4756819" y="645697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0"/>
                </a:lnTo>
                <a:lnTo>
                  <a:pt x="7194" y="7193"/>
                </a:lnTo>
                <a:lnTo>
                  <a:pt x="15001" y="1929"/>
                </a:lnTo>
                <a:lnTo>
                  <a:pt x="24561" y="0"/>
                </a:lnTo>
                <a:lnTo>
                  <a:pt x="34122" y="1929"/>
                </a:lnTo>
                <a:lnTo>
                  <a:pt x="41929" y="7193"/>
                </a:lnTo>
                <a:lnTo>
                  <a:pt x="47193" y="15000"/>
                </a:lnTo>
                <a:lnTo>
                  <a:pt x="49123" y="24561"/>
                </a:lnTo>
                <a:close/>
              </a:path>
            </a:pathLst>
          </a:custGeom>
          <a:ln w="3175">
            <a:solidFill>
              <a:srgbClr val="232323"/>
            </a:solidFill>
          </a:ln>
        </p:spPr>
        <p:txBody>
          <a:bodyPr wrap="square" lIns="0" tIns="0" rIns="0" bIns="0" rtlCol="0"/>
          <a:lstStyle/>
          <a:p>
            <a:endParaRPr/>
          </a:p>
        </p:txBody>
      </p:sp>
      <p:sp>
        <p:nvSpPr>
          <p:cNvPr id="712" name="object 712"/>
          <p:cNvSpPr/>
          <p:nvPr/>
        </p:nvSpPr>
        <p:spPr>
          <a:xfrm>
            <a:off x="2093166" y="4611263"/>
            <a:ext cx="49530" cy="49530"/>
          </a:xfrm>
          <a:custGeom>
            <a:avLst/>
            <a:gdLst/>
            <a:ahLst/>
            <a:cxnLst/>
            <a:rect l="l" t="t" r="r" b="b"/>
            <a:pathLst>
              <a:path w="49530" h="49529">
                <a:moveTo>
                  <a:pt x="24561" y="49123"/>
                </a:move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4CEC41"/>
          </a:solidFill>
        </p:spPr>
        <p:txBody>
          <a:bodyPr wrap="square" lIns="0" tIns="0" rIns="0" bIns="0" rtlCol="0"/>
          <a:lstStyle/>
          <a:p>
            <a:endParaRPr/>
          </a:p>
        </p:txBody>
      </p:sp>
      <p:sp>
        <p:nvSpPr>
          <p:cNvPr id="713" name="object 713"/>
          <p:cNvSpPr/>
          <p:nvPr/>
        </p:nvSpPr>
        <p:spPr>
          <a:xfrm>
            <a:off x="2093166" y="4611263"/>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3" y="41929"/>
                </a:lnTo>
                <a:lnTo>
                  <a:pt x="1930" y="34122"/>
                </a:lnTo>
                <a:lnTo>
                  <a:pt x="0" y="24561"/>
                </a:lnTo>
                <a:lnTo>
                  <a:pt x="1930" y="15001"/>
                </a:lnTo>
                <a:lnTo>
                  <a:pt x="7193"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14" name="object 714"/>
          <p:cNvSpPr/>
          <p:nvPr/>
        </p:nvSpPr>
        <p:spPr>
          <a:xfrm>
            <a:off x="2737432" y="4577420"/>
            <a:ext cx="49530" cy="49530"/>
          </a:xfrm>
          <a:custGeom>
            <a:avLst/>
            <a:gdLst/>
            <a:ahLst/>
            <a:cxnLst/>
            <a:rect l="l" t="t" r="r" b="b"/>
            <a:pathLst>
              <a:path w="49530"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4CEC41"/>
          </a:solidFill>
        </p:spPr>
        <p:txBody>
          <a:bodyPr wrap="square" lIns="0" tIns="0" rIns="0" bIns="0" rtlCol="0"/>
          <a:lstStyle/>
          <a:p>
            <a:endParaRPr/>
          </a:p>
        </p:txBody>
      </p:sp>
      <p:sp>
        <p:nvSpPr>
          <p:cNvPr id="715" name="object 715"/>
          <p:cNvSpPr/>
          <p:nvPr/>
        </p:nvSpPr>
        <p:spPr>
          <a:xfrm>
            <a:off x="2737432" y="4577420"/>
            <a:ext cx="49530" cy="49530"/>
          </a:xfrm>
          <a:custGeom>
            <a:avLst/>
            <a:gdLst/>
            <a:ahLst/>
            <a:cxnLst/>
            <a:rect l="l" t="t" r="r" b="b"/>
            <a:pathLst>
              <a:path w="49530"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16" name="object 716"/>
          <p:cNvSpPr/>
          <p:nvPr/>
        </p:nvSpPr>
        <p:spPr>
          <a:xfrm>
            <a:off x="1441949" y="3502417"/>
            <a:ext cx="49530" cy="49530"/>
          </a:xfrm>
          <a:custGeom>
            <a:avLst/>
            <a:gdLst/>
            <a:ahLst/>
            <a:cxnLst/>
            <a:rect l="l" t="t" r="r" b="b"/>
            <a:pathLst>
              <a:path w="49530" h="49529">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4CEC41"/>
          </a:solidFill>
        </p:spPr>
        <p:txBody>
          <a:bodyPr wrap="square" lIns="0" tIns="0" rIns="0" bIns="0" rtlCol="0"/>
          <a:lstStyle/>
          <a:p>
            <a:endParaRPr/>
          </a:p>
        </p:txBody>
      </p:sp>
      <p:sp>
        <p:nvSpPr>
          <p:cNvPr id="717" name="object 717"/>
          <p:cNvSpPr/>
          <p:nvPr/>
        </p:nvSpPr>
        <p:spPr>
          <a:xfrm>
            <a:off x="1441949" y="3502417"/>
            <a:ext cx="49530" cy="49530"/>
          </a:xfrm>
          <a:custGeom>
            <a:avLst/>
            <a:gdLst/>
            <a:ahLst/>
            <a:cxnLst/>
            <a:rect l="l" t="t" r="r" b="b"/>
            <a:pathLst>
              <a:path w="49530" h="49529">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18" name="object 718"/>
          <p:cNvSpPr/>
          <p:nvPr/>
        </p:nvSpPr>
        <p:spPr>
          <a:xfrm>
            <a:off x="3950385" y="2410047"/>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4CEC41"/>
          </a:solidFill>
        </p:spPr>
        <p:txBody>
          <a:bodyPr wrap="square" lIns="0" tIns="0" rIns="0" bIns="0" rtlCol="0"/>
          <a:lstStyle/>
          <a:p>
            <a:endParaRPr/>
          </a:p>
        </p:txBody>
      </p:sp>
      <p:sp>
        <p:nvSpPr>
          <p:cNvPr id="719" name="object 719"/>
          <p:cNvSpPr/>
          <p:nvPr/>
        </p:nvSpPr>
        <p:spPr>
          <a:xfrm>
            <a:off x="3950385" y="2410047"/>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20" name="object 720"/>
          <p:cNvSpPr/>
          <p:nvPr/>
        </p:nvSpPr>
        <p:spPr>
          <a:xfrm>
            <a:off x="2151120" y="4267584"/>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E31A1C"/>
          </a:solidFill>
        </p:spPr>
        <p:txBody>
          <a:bodyPr wrap="square" lIns="0" tIns="0" rIns="0" bIns="0" rtlCol="0"/>
          <a:lstStyle/>
          <a:p>
            <a:endParaRPr/>
          </a:p>
        </p:txBody>
      </p:sp>
      <p:sp>
        <p:nvSpPr>
          <p:cNvPr id="721" name="object 721"/>
          <p:cNvSpPr/>
          <p:nvPr/>
        </p:nvSpPr>
        <p:spPr>
          <a:xfrm>
            <a:off x="2151120" y="4267584"/>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22" name="object 722"/>
          <p:cNvSpPr/>
          <p:nvPr/>
        </p:nvSpPr>
        <p:spPr>
          <a:xfrm>
            <a:off x="4748053" y="2690676"/>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E31A1C"/>
          </a:solidFill>
        </p:spPr>
        <p:txBody>
          <a:bodyPr wrap="square" lIns="0" tIns="0" rIns="0" bIns="0" rtlCol="0"/>
          <a:lstStyle/>
          <a:p>
            <a:endParaRPr/>
          </a:p>
        </p:txBody>
      </p:sp>
      <p:sp>
        <p:nvSpPr>
          <p:cNvPr id="723" name="object 723"/>
          <p:cNvSpPr/>
          <p:nvPr/>
        </p:nvSpPr>
        <p:spPr>
          <a:xfrm>
            <a:off x="4748053" y="2690676"/>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24" name="object 724"/>
          <p:cNvSpPr/>
          <p:nvPr/>
        </p:nvSpPr>
        <p:spPr>
          <a:xfrm>
            <a:off x="7314568" y="441714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25" name="object 725"/>
          <p:cNvSpPr/>
          <p:nvPr/>
        </p:nvSpPr>
        <p:spPr>
          <a:xfrm>
            <a:off x="7314568" y="441714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26" name="object 726"/>
          <p:cNvSpPr/>
          <p:nvPr/>
        </p:nvSpPr>
        <p:spPr>
          <a:xfrm>
            <a:off x="6421089" y="2913092"/>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27" name="object 727"/>
          <p:cNvSpPr/>
          <p:nvPr/>
        </p:nvSpPr>
        <p:spPr>
          <a:xfrm>
            <a:off x="6421089" y="2913092"/>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28" name="object 728"/>
          <p:cNvSpPr/>
          <p:nvPr/>
        </p:nvSpPr>
        <p:spPr>
          <a:xfrm>
            <a:off x="2324170" y="2441675"/>
            <a:ext cx="49530" cy="49530"/>
          </a:xfrm>
          <a:custGeom>
            <a:avLst/>
            <a:gdLst/>
            <a:ahLst/>
            <a:cxnLst/>
            <a:rect l="l" t="t" r="r" b="b"/>
            <a:pathLst>
              <a:path w="49530"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29" name="object 729"/>
          <p:cNvSpPr/>
          <p:nvPr/>
        </p:nvSpPr>
        <p:spPr>
          <a:xfrm>
            <a:off x="2324170" y="2441675"/>
            <a:ext cx="49530" cy="49530"/>
          </a:xfrm>
          <a:custGeom>
            <a:avLst/>
            <a:gdLst/>
            <a:ahLst/>
            <a:cxnLst/>
            <a:rect l="l" t="t" r="r" b="b"/>
            <a:pathLst>
              <a:path w="49530"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30" name="object 730"/>
          <p:cNvSpPr/>
          <p:nvPr/>
        </p:nvSpPr>
        <p:spPr>
          <a:xfrm>
            <a:off x="3781457" y="2253800"/>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E31A1C"/>
          </a:solidFill>
        </p:spPr>
        <p:txBody>
          <a:bodyPr wrap="square" lIns="0" tIns="0" rIns="0" bIns="0" rtlCol="0"/>
          <a:lstStyle/>
          <a:p>
            <a:endParaRPr/>
          </a:p>
        </p:txBody>
      </p:sp>
      <p:sp>
        <p:nvSpPr>
          <p:cNvPr id="731" name="object 731"/>
          <p:cNvSpPr/>
          <p:nvPr/>
        </p:nvSpPr>
        <p:spPr>
          <a:xfrm>
            <a:off x="3781457" y="2253800"/>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32" name="object 732"/>
          <p:cNvSpPr/>
          <p:nvPr/>
        </p:nvSpPr>
        <p:spPr>
          <a:xfrm>
            <a:off x="2007329" y="344961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E31A1C"/>
          </a:solidFill>
        </p:spPr>
        <p:txBody>
          <a:bodyPr wrap="square" lIns="0" tIns="0" rIns="0" bIns="0" rtlCol="0"/>
          <a:lstStyle/>
          <a:p>
            <a:endParaRPr/>
          </a:p>
        </p:txBody>
      </p:sp>
      <p:sp>
        <p:nvSpPr>
          <p:cNvPr id="733" name="object 733"/>
          <p:cNvSpPr/>
          <p:nvPr/>
        </p:nvSpPr>
        <p:spPr>
          <a:xfrm>
            <a:off x="2007329" y="3449618"/>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34" name="object 734"/>
          <p:cNvSpPr/>
          <p:nvPr/>
        </p:nvSpPr>
        <p:spPr>
          <a:xfrm>
            <a:off x="6996478" y="508426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35" name="object 735"/>
          <p:cNvSpPr/>
          <p:nvPr/>
        </p:nvSpPr>
        <p:spPr>
          <a:xfrm>
            <a:off x="6996478" y="508426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36" name="object 736"/>
          <p:cNvSpPr/>
          <p:nvPr/>
        </p:nvSpPr>
        <p:spPr>
          <a:xfrm>
            <a:off x="3798064" y="2433831"/>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37" name="object 737"/>
          <p:cNvSpPr/>
          <p:nvPr/>
        </p:nvSpPr>
        <p:spPr>
          <a:xfrm>
            <a:off x="3798064" y="2433831"/>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38" name="object 738"/>
          <p:cNvSpPr/>
          <p:nvPr/>
        </p:nvSpPr>
        <p:spPr>
          <a:xfrm>
            <a:off x="4021548" y="2631479"/>
            <a:ext cx="49530" cy="49530"/>
          </a:xfrm>
          <a:custGeom>
            <a:avLst/>
            <a:gdLst/>
            <a:ahLst/>
            <a:cxnLst/>
            <a:rect l="l" t="t" r="r" b="b"/>
            <a:pathLst>
              <a:path w="49529"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E31A1C"/>
          </a:solidFill>
        </p:spPr>
        <p:txBody>
          <a:bodyPr wrap="square" lIns="0" tIns="0" rIns="0" bIns="0" rtlCol="0"/>
          <a:lstStyle/>
          <a:p>
            <a:endParaRPr/>
          </a:p>
        </p:txBody>
      </p:sp>
      <p:sp>
        <p:nvSpPr>
          <p:cNvPr id="739" name="object 739"/>
          <p:cNvSpPr/>
          <p:nvPr/>
        </p:nvSpPr>
        <p:spPr>
          <a:xfrm>
            <a:off x="4021548" y="2631479"/>
            <a:ext cx="49530" cy="49530"/>
          </a:xfrm>
          <a:custGeom>
            <a:avLst/>
            <a:gdLst/>
            <a:ahLst/>
            <a:cxnLst/>
            <a:rect l="l" t="t" r="r" b="b"/>
            <a:pathLst>
              <a:path w="49529"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40" name="object 740"/>
          <p:cNvSpPr/>
          <p:nvPr/>
        </p:nvSpPr>
        <p:spPr>
          <a:xfrm>
            <a:off x="6725270" y="6742972"/>
            <a:ext cx="49530" cy="49530"/>
          </a:xfrm>
          <a:custGeom>
            <a:avLst/>
            <a:gdLst/>
            <a:ahLst/>
            <a:cxnLst/>
            <a:rect l="l" t="t" r="r" b="b"/>
            <a:pathLst>
              <a:path w="49529" h="49529">
                <a:moveTo>
                  <a:pt x="24561" y="49123"/>
                </a:move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41" name="object 741"/>
          <p:cNvSpPr/>
          <p:nvPr/>
        </p:nvSpPr>
        <p:spPr>
          <a:xfrm>
            <a:off x="6725270" y="674297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0" y="47193"/>
                </a:lnTo>
                <a:lnTo>
                  <a:pt x="7193" y="41929"/>
                </a:lnTo>
                <a:lnTo>
                  <a:pt x="1929" y="34122"/>
                </a:lnTo>
                <a:lnTo>
                  <a:pt x="0" y="24561"/>
                </a:lnTo>
                <a:lnTo>
                  <a:pt x="1929" y="15001"/>
                </a:lnTo>
                <a:lnTo>
                  <a:pt x="7193" y="7194"/>
                </a:lnTo>
                <a:lnTo>
                  <a:pt x="15000"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42" name="object 742"/>
          <p:cNvSpPr/>
          <p:nvPr/>
        </p:nvSpPr>
        <p:spPr>
          <a:xfrm>
            <a:off x="6693590" y="4566552"/>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43" name="object 743"/>
          <p:cNvSpPr/>
          <p:nvPr/>
        </p:nvSpPr>
        <p:spPr>
          <a:xfrm>
            <a:off x="6693590" y="4566552"/>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44" name="object 744"/>
          <p:cNvSpPr/>
          <p:nvPr/>
        </p:nvSpPr>
        <p:spPr>
          <a:xfrm>
            <a:off x="8127578" y="5021079"/>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45" name="object 745"/>
          <p:cNvSpPr/>
          <p:nvPr/>
        </p:nvSpPr>
        <p:spPr>
          <a:xfrm>
            <a:off x="8127578" y="5021079"/>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46" name="object 746"/>
          <p:cNvSpPr/>
          <p:nvPr/>
        </p:nvSpPr>
        <p:spPr>
          <a:xfrm>
            <a:off x="4384650" y="2042713"/>
            <a:ext cx="49530" cy="49530"/>
          </a:xfrm>
          <a:custGeom>
            <a:avLst/>
            <a:gdLst/>
            <a:ahLst/>
            <a:cxnLst/>
            <a:rect l="l" t="t" r="r" b="b"/>
            <a:pathLst>
              <a:path w="49529" h="49530">
                <a:moveTo>
                  <a:pt x="24561" y="49123"/>
                </a:move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47" name="object 747"/>
          <p:cNvSpPr/>
          <p:nvPr/>
        </p:nvSpPr>
        <p:spPr>
          <a:xfrm>
            <a:off x="4384650" y="2042713"/>
            <a:ext cx="49530" cy="49530"/>
          </a:xfrm>
          <a:custGeom>
            <a:avLst/>
            <a:gdLst/>
            <a:ahLst/>
            <a:cxnLst/>
            <a:rect l="l" t="t" r="r" b="b"/>
            <a:pathLst>
              <a:path w="49529" h="49530">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3"/>
                </a:lnTo>
                <a:lnTo>
                  <a:pt x="15001" y="1930"/>
                </a:lnTo>
                <a:lnTo>
                  <a:pt x="24561" y="0"/>
                </a:lnTo>
                <a:lnTo>
                  <a:pt x="34122" y="1930"/>
                </a:lnTo>
                <a:lnTo>
                  <a:pt x="41929" y="7193"/>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48" name="object 748"/>
          <p:cNvSpPr/>
          <p:nvPr/>
        </p:nvSpPr>
        <p:spPr>
          <a:xfrm>
            <a:off x="4535771" y="1900454"/>
            <a:ext cx="49530" cy="49530"/>
          </a:xfrm>
          <a:custGeom>
            <a:avLst/>
            <a:gdLst/>
            <a:ahLst/>
            <a:cxnLst/>
            <a:rect l="l" t="t" r="r" b="b"/>
            <a:pathLst>
              <a:path w="49529" h="49530">
                <a:moveTo>
                  <a:pt x="24561" y="49123"/>
                </a:move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49" name="object 749"/>
          <p:cNvSpPr/>
          <p:nvPr/>
        </p:nvSpPr>
        <p:spPr>
          <a:xfrm>
            <a:off x="4535771" y="1900454"/>
            <a:ext cx="49530" cy="49530"/>
          </a:xfrm>
          <a:custGeom>
            <a:avLst/>
            <a:gdLst/>
            <a:ahLst/>
            <a:cxnLst/>
            <a:rect l="l" t="t" r="r" b="b"/>
            <a:pathLst>
              <a:path w="49529" h="49530">
                <a:moveTo>
                  <a:pt x="49123" y="24562"/>
                </a:moveTo>
                <a:lnTo>
                  <a:pt x="47193" y="34122"/>
                </a:lnTo>
                <a:lnTo>
                  <a:pt x="41929" y="41929"/>
                </a:lnTo>
                <a:lnTo>
                  <a:pt x="34122" y="47193"/>
                </a:lnTo>
                <a:lnTo>
                  <a:pt x="24561" y="49123"/>
                </a:lnTo>
                <a:lnTo>
                  <a:pt x="15001" y="47193"/>
                </a:lnTo>
                <a:lnTo>
                  <a:pt x="7194" y="41929"/>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50" name="object 750"/>
          <p:cNvSpPr/>
          <p:nvPr/>
        </p:nvSpPr>
        <p:spPr>
          <a:xfrm>
            <a:off x="7474777" y="4691961"/>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51" name="object 751"/>
          <p:cNvSpPr/>
          <p:nvPr/>
        </p:nvSpPr>
        <p:spPr>
          <a:xfrm>
            <a:off x="7474777" y="4691961"/>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52" name="object 752"/>
          <p:cNvSpPr/>
          <p:nvPr/>
        </p:nvSpPr>
        <p:spPr>
          <a:xfrm>
            <a:off x="2614528" y="4588567"/>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lnTo>
                  <a:pt x="47193" y="34122"/>
                </a:lnTo>
                <a:lnTo>
                  <a:pt x="41929" y="41929"/>
                </a:lnTo>
                <a:lnTo>
                  <a:pt x="34122" y="47193"/>
                </a:lnTo>
                <a:lnTo>
                  <a:pt x="24562" y="49123"/>
                </a:lnTo>
                <a:close/>
              </a:path>
            </a:pathLst>
          </a:custGeom>
          <a:solidFill>
            <a:srgbClr val="E31A1C"/>
          </a:solidFill>
        </p:spPr>
        <p:txBody>
          <a:bodyPr wrap="square" lIns="0" tIns="0" rIns="0" bIns="0" rtlCol="0"/>
          <a:lstStyle/>
          <a:p>
            <a:endParaRPr/>
          </a:p>
        </p:txBody>
      </p:sp>
      <p:sp>
        <p:nvSpPr>
          <p:cNvPr id="753" name="object 753"/>
          <p:cNvSpPr/>
          <p:nvPr/>
        </p:nvSpPr>
        <p:spPr>
          <a:xfrm>
            <a:off x="2614528" y="4588566"/>
            <a:ext cx="49530" cy="49530"/>
          </a:xfrm>
          <a:custGeom>
            <a:avLst/>
            <a:gdLst/>
            <a:ahLst/>
            <a:cxnLst/>
            <a:rect l="l" t="t" r="r" b="b"/>
            <a:pathLst>
              <a:path w="49530" h="49529">
                <a:moveTo>
                  <a:pt x="49123" y="24561"/>
                </a:moveTo>
                <a:lnTo>
                  <a:pt x="47193" y="34122"/>
                </a:lnTo>
                <a:lnTo>
                  <a:pt x="41929"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54" name="object 754"/>
          <p:cNvSpPr/>
          <p:nvPr/>
        </p:nvSpPr>
        <p:spPr>
          <a:xfrm>
            <a:off x="2613757" y="4275118"/>
            <a:ext cx="49530" cy="49530"/>
          </a:xfrm>
          <a:custGeom>
            <a:avLst/>
            <a:gdLst/>
            <a:ahLst/>
            <a:cxnLst/>
            <a:rect l="l" t="t" r="r" b="b"/>
            <a:pathLst>
              <a:path w="49530" h="49529">
                <a:moveTo>
                  <a:pt x="24562" y="49123"/>
                </a:move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lnTo>
                  <a:pt x="47193" y="34122"/>
                </a:lnTo>
                <a:lnTo>
                  <a:pt x="41930" y="41929"/>
                </a:lnTo>
                <a:lnTo>
                  <a:pt x="34122" y="47193"/>
                </a:lnTo>
                <a:lnTo>
                  <a:pt x="24562" y="49123"/>
                </a:lnTo>
                <a:close/>
              </a:path>
            </a:pathLst>
          </a:custGeom>
          <a:solidFill>
            <a:srgbClr val="E31A1C"/>
          </a:solidFill>
        </p:spPr>
        <p:txBody>
          <a:bodyPr wrap="square" lIns="0" tIns="0" rIns="0" bIns="0" rtlCol="0"/>
          <a:lstStyle/>
          <a:p>
            <a:endParaRPr/>
          </a:p>
        </p:txBody>
      </p:sp>
      <p:sp>
        <p:nvSpPr>
          <p:cNvPr id="755" name="object 755"/>
          <p:cNvSpPr/>
          <p:nvPr/>
        </p:nvSpPr>
        <p:spPr>
          <a:xfrm>
            <a:off x="2613757" y="4275118"/>
            <a:ext cx="49530" cy="49530"/>
          </a:xfrm>
          <a:custGeom>
            <a:avLst/>
            <a:gdLst/>
            <a:ahLst/>
            <a:cxnLst/>
            <a:rect l="l" t="t" r="r" b="b"/>
            <a:pathLst>
              <a:path w="49530" h="49529">
                <a:moveTo>
                  <a:pt x="49124" y="24561"/>
                </a:moveTo>
                <a:lnTo>
                  <a:pt x="47193" y="34122"/>
                </a:lnTo>
                <a:lnTo>
                  <a:pt x="41930" y="41929"/>
                </a:lnTo>
                <a:lnTo>
                  <a:pt x="34122" y="47193"/>
                </a:lnTo>
                <a:lnTo>
                  <a:pt x="24562" y="49123"/>
                </a:lnTo>
                <a:lnTo>
                  <a:pt x="15001" y="47193"/>
                </a:lnTo>
                <a:lnTo>
                  <a:pt x="7194" y="41929"/>
                </a:lnTo>
                <a:lnTo>
                  <a:pt x="1930" y="34122"/>
                </a:lnTo>
                <a:lnTo>
                  <a:pt x="0" y="24561"/>
                </a:lnTo>
                <a:lnTo>
                  <a:pt x="1930" y="15001"/>
                </a:lnTo>
                <a:lnTo>
                  <a:pt x="7194" y="7194"/>
                </a:lnTo>
                <a:lnTo>
                  <a:pt x="15001" y="1930"/>
                </a:lnTo>
                <a:lnTo>
                  <a:pt x="24562" y="0"/>
                </a:lnTo>
                <a:lnTo>
                  <a:pt x="34122" y="1930"/>
                </a:lnTo>
                <a:lnTo>
                  <a:pt x="41930" y="7194"/>
                </a:lnTo>
                <a:lnTo>
                  <a:pt x="47193" y="15001"/>
                </a:lnTo>
                <a:lnTo>
                  <a:pt x="49124" y="24561"/>
                </a:lnTo>
                <a:close/>
              </a:path>
            </a:pathLst>
          </a:custGeom>
          <a:ln w="3175">
            <a:solidFill>
              <a:srgbClr val="232323"/>
            </a:solidFill>
          </a:ln>
        </p:spPr>
        <p:txBody>
          <a:bodyPr wrap="square" lIns="0" tIns="0" rIns="0" bIns="0" rtlCol="0"/>
          <a:lstStyle/>
          <a:p>
            <a:endParaRPr/>
          </a:p>
        </p:txBody>
      </p:sp>
      <p:sp>
        <p:nvSpPr>
          <p:cNvPr id="756" name="object 756"/>
          <p:cNvSpPr/>
          <p:nvPr/>
        </p:nvSpPr>
        <p:spPr>
          <a:xfrm>
            <a:off x="7122931" y="3952578"/>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57" name="object 757"/>
          <p:cNvSpPr/>
          <p:nvPr/>
        </p:nvSpPr>
        <p:spPr>
          <a:xfrm>
            <a:off x="7122931" y="3952578"/>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58" name="object 758"/>
          <p:cNvSpPr/>
          <p:nvPr/>
        </p:nvSpPr>
        <p:spPr>
          <a:xfrm>
            <a:off x="6996478" y="5084265"/>
            <a:ext cx="49530" cy="49530"/>
          </a:xfrm>
          <a:custGeom>
            <a:avLst/>
            <a:gdLst/>
            <a:ahLst/>
            <a:cxnLst/>
            <a:rect l="l" t="t" r="r" b="b"/>
            <a:pathLst>
              <a:path w="49529" h="49529">
                <a:moveTo>
                  <a:pt x="24561" y="49123"/>
                </a:move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2"/>
                </a:lnTo>
                <a:lnTo>
                  <a:pt x="41929" y="41929"/>
                </a:lnTo>
                <a:lnTo>
                  <a:pt x="34122" y="47193"/>
                </a:lnTo>
                <a:lnTo>
                  <a:pt x="24561" y="49123"/>
                </a:lnTo>
                <a:close/>
              </a:path>
            </a:pathLst>
          </a:custGeom>
          <a:solidFill>
            <a:srgbClr val="E31A1C"/>
          </a:solidFill>
        </p:spPr>
        <p:txBody>
          <a:bodyPr wrap="square" lIns="0" tIns="0" rIns="0" bIns="0" rtlCol="0"/>
          <a:lstStyle/>
          <a:p>
            <a:endParaRPr/>
          </a:p>
        </p:txBody>
      </p:sp>
      <p:sp>
        <p:nvSpPr>
          <p:cNvPr id="759" name="object 759"/>
          <p:cNvSpPr/>
          <p:nvPr/>
        </p:nvSpPr>
        <p:spPr>
          <a:xfrm>
            <a:off x="6996478" y="5084264"/>
            <a:ext cx="49530" cy="49530"/>
          </a:xfrm>
          <a:custGeom>
            <a:avLst/>
            <a:gdLst/>
            <a:ahLst/>
            <a:cxnLst/>
            <a:rect l="l" t="t" r="r" b="b"/>
            <a:pathLst>
              <a:path w="49529" h="49529">
                <a:moveTo>
                  <a:pt x="49123" y="24561"/>
                </a:moveTo>
                <a:lnTo>
                  <a:pt x="47193" y="34122"/>
                </a:lnTo>
                <a:lnTo>
                  <a:pt x="41929" y="41929"/>
                </a:lnTo>
                <a:lnTo>
                  <a:pt x="34122" y="47193"/>
                </a:lnTo>
                <a:lnTo>
                  <a:pt x="24561" y="49123"/>
                </a:lnTo>
                <a:lnTo>
                  <a:pt x="15001" y="47193"/>
                </a:lnTo>
                <a:lnTo>
                  <a:pt x="7194" y="41929"/>
                </a:lnTo>
                <a:lnTo>
                  <a:pt x="1930" y="34122"/>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60" name="object 760"/>
          <p:cNvSpPr/>
          <p:nvPr/>
        </p:nvSpPr>
        <p:spPr>
          <a:xfrm>
            <a:off x="5704939" y="6555885"/>
            <a:ext cx="49530" cy="49530"/>
          </a:xfrm>
          <a:custGeom>
            <a:avLst/>
            <a:gdLst/>
            <a:ahLst/>
            <a:cxnLst/>
            <a:rect l="l" t="t" r="r" b="b"/>
            <a:pathLst>
              <a:path w="49529" h="49529">
                <a:moveTo>
                  <a:pt x="24561" y="49123"/>
                </a:move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lnTo>
                  <a:pt x="47193" y="34123"/>
                </a:lnTo>
                <a:lnTo>
                  <a:pt x="41929" y="41930"/>
                </a:lnTo>
                <a:lnTo>
                  <a:pt x="34122" y="47193"/>
                </a:lnTo>
                <a:lnTo>
                  <a:pt x="24561" y="49123"/>
                </a:lnTo>
                <a:close/>
              </a:path>
            </a:pathLst>
          </a:custGeom>
          <a:solidFill>
            <a:srgbClr val="E31A1C"/>
          </a:solidFill>
        </p:spPr>
        <p:txBody>
          <a:bodyPr wrap="square" lIns="0" tIns="0" rIns="0" bIns="0" rtlCol="0"/>
          <a:lstStyle/>
          <a:p>
            <a:endParaRPr/>
          </a:p>
        </p:txBody>
      </p:sp>
      <p:sp>
        <p:nvSpPr>
          <p:cNvPr id="761" name="object 761"/>
          <p:cNvSpPr/>
          <p:nvPr/>
        </p:nvSpPr>
        <p:spPr>
          <a:xfrm>
            <a:off x="5704939" y="6555885"/>
            <a:ext cx="49530" cy="49530"/>
          </a:xfrm>
          <a:custGeom>
            <a:avLst/>
            <a:gdLst/>
            <a:ahLst/>
            <a:cxnLst/>
            <a:rect l="l" t="t" r="r" b="b"/>
            <a:pathLst>
              <a:path w="49529" h="49529">
                <a:moveTo>
                  <a:pt x="49123" y="24561"/>
                </a:moveTo>
                <a:lnTo>
                  <a:pt x="47193" y="34123"/>
                </a:lnTo>
                <a:lnTo>
                  <a:pt x="41929" y="41930"/>
                </a:lnTo>
                <a:lnTo>
                  <a:pt x="34122" y="47193"/>
                </a:lnTo>
                <a:lnTo>
                  <a:pt x="24561" y="49123"/>
                </a:lnTo>
                <a:lnTo>
                  <a:pt x="15001" y="47193"/>
                </a:lnTo>
                <a:lnTo>
                  <a:pt x="7194" y="41930"/>
                </a:lnTo>
                <a:lnTo>
                  <a:pt x="1930" y="34123"/>
                </a:lnTo>
                <a:lnTo>
                  <a:pt x="0" y="24561"/>
                </a:lnTo>
                <a:lnTo>
                  <a:pt x="1930" y="15001"/>
                </a:lnTo>
                <a:lnTo>
                  <a:pt x="7194" y="7194"/>
                </a:lnTo>
                <a:lnTo>
                  <a:pt x="15001" y="1930"/>
                </a:lnTo>
                <a:lnTo>
                  <a:pt x="24561" y="0"/>
                </a:lnTo>
                <a:lnTo>
                  <a:pt x="34122" y="1930"/>
                </a:lnTo>
                <a:lnTo>
                  <a:pt x="41929" y="7194"/>
                </a:lnTo>
                <a:lnTo>
                  <a:pt x="47193" y="15001"/>
                </a:lnTo>
                <a:lnTo>
                  <a:pt x="49123" y="24561"/>
                </a:lnTo>
                <a:close/>
              </a:path>
            </a:pathLst>
          </a:custGeom>
          <a:ln w="3175">
            <a:solidFill>
              <a:srgbClr val="232323"/>
            </a:solidFill>
          </a:ln>
        </p:spPr>
        <p:txBody>
          <a:bodyPr wrap="square" lIns="0" tIns="0" rIns="0" bIns="0" rtlCol="0"/>
          <a:lstStyle/>
          <a:p>
            <a:endParaRPr/>
          </a:p>
        </p:txBody>
      </p:sp>
      <p:sp>
        <p:nvSpPr>
          <p:cNvPr id="762" name="object 762"/>
          <p:cNvSpPr/>
          <p:nvPr/>
        </p:nvSpPr>
        <p:spPr>
          <a:xfrm>
            <a:off x="922142" y="1699652"/>
            <a:ext cx="1741170" cy="762000"/>
          </a:xfrm>
          <a:custGeom>
            <a:avLst/>
            <a:gdLst/>
            <a:ahLst/>
            <a:cxnLst/>
            <a:rect l="l" t="t" r="r" b="b"/>
            <a:pathLst>
              <a:path w="1741170" h="762000">
                <a:moveTo>
                  <a:pt x="0" y="0"/>
                </a:moveTo>
                <a:lnTo>
                  <a:pt x="1740993" y="0"/>
                </a:lnTo>
                <a:lnTo>
                  <a:pt x="1740993" y="761418"/>
                </a:lnTo>
                <a:lnTo>
                  <a:pt x="0" y="761418"/>
                </a:lnTo>
                <a:lnTo>
                  <a:pt x="0" y="0"/>
                </a:lnTo>
                <a:close/>
              </a:path>
            </a:pathLst>
          </a:custGeom>
          <a:solidFill>
            <a:srgbClr val="FFFFFF">
              <a:alpha val="79998"/>
            </a:srgbClr>
          </a:solidFill>
        </p:spPr>
        <p:txBody>
          <a:bodyPr wrap="square" lIns="0" tIns="0" rIns="0" bIns="0" rtlCol="0"/>
          <a:lstStyle/>
          <a:p>
            <a:endParaRPr/>
          </a:p>
        </p:txBody>
      </p:sp>
      <p:sp>
        <p:nvSpPr>
          <p:cNvPr id="763" name="object 763"/>
          <p:cNvSpPr/>
          <p:nvPr/>
        </p:nvSpPr>
        <p:spPr>
          <a:xfrm>
            <a:off x="922142" y="6432584"/>
            <a:ext cx="1525270" cy="425450"/>
          </a:xfrm>
          <a:custGeom>
            <a:avLst/>
            <a:gdLst/>
            <a:ahLst/>
            <a:cxnLst/>
            <a:rect l="l" t="t" r="r" b="b"/>
            <a:pathLst>
              <a:path w="1525270" h="425450">
                <a:moveTo>
                  <a:pt x="0" y="0"/>
                </a:moveTo>
                <a:lnTo>
                  <a:pt x="1524762" y="0"/>
                </a:lnTo>
                <a:lnTo>
                  <a:pt x="1524762" y="425073"/>
                </a:lnTo>
                <a:lnTo>
                  <a:pt x="0" y="425073"/>
                </a:lnTo>
                <a:lnTo>
                  <a:pt x="0" y="0"/>
                </a:lnTo>
                <a:close/>
              </a:path>
            </a:pathLst>
          </a:custGeom>
          <a:solidFill>
            <a:srgbClr val="FBFBFB">
              <a:alpha val="65098"/>
            </a:srgbClr>
          </a:solidFill>
        </p:spPr>
        <p:txBody>
          <a:bodyPr wrap="square" lIns="0" tIns="0" rIns="0" bIns="0" rtlCol="0"/>
          <a:lstStyle/>
          <a:p>
            <a:endParaRPr/>
          </a:p>
        </p:txBody>
      </p:sp>
      <p:sp>
        <p:nvSpPr>
          <p:cNvPr id="764" name="object 764"/>
          <p:cNvSpPr/>
          <p:nvPr/>
        </p:nvSpPr>
        <p:spPr>
          <a:xfrm>
            <a:off x="982147" y="6671653"/>
            <a:ext cx="615315" cy="0"/>
          </a:xfrm>
          <a:custGeom>
            <a:avLst/>
            <a:gdLst/>
            <a:ahLst/>
            <a:cxnLst/>
            <a:rect l="l" t="t" r="r" b="b"/>
            <a:pathLst>
              <a:path w="615315">
                <a:moveTo>
                  <a:pt x="0" y="0"/>
                </a:moveTo>
                <a:lnTo>
                  <a:pt x="615009" y="0"/>
                </a:lnTo>
              </a:path>
            </a:pathLst>
          </a:custGeom>
          <a:ln w="73685">
            <a:solidFill>
              <a:srgbClr val="000000"/>
            </a:solidFill>
          </a:ln>
        </p:spPr>
        <p:txBody>
          <a:bodyPr wrap="square" lIns="0" tIns="0" rIns="0" bIns="0" rtlCol="0"/>
          <a:lstStyle/>
          <a:p>
            <a:endParaRPr/>
          </a:p>
        </p:txBody>
      </p:sp>
      <p:sp>
        <p:nvSpPr>
          <p:cNvPr id="765" name="object 765"/>
          <p:cNvSpPr/>
          <p:nvPr/>
        </p:nvSpPr>
        <p:spPr>
          <a:xfrm>
            <a:off x="1597157" y="6671653"/>
            <a:ext cx="615315" cy="0"/>
          </a:xfrm>
          <a:custGeom>
            <a:avLst/>
            <a:gdLst/>
            <a:ahLst/>
            <a:cxnLst/>
            <a:rect l="l" t="t" r="r" b="b"/>
            <a:pathLst>
              <a:path w="615314">
                <a:moveTo>
                  <a:pt x="0" y="0"/>
                </a:moveTo>
                <a:lnTo>
                  <a:pt x="615009" y="0"/>
                </a:lnTo>
              </a:path>
            </a:pathLst>
          </a:custGeom>
          <a:ln w="73685">
            <a:solidFill>
              <a:srgbClr val="FFFFFF"/>
            </a:solidFill>
          </a:ln>
        </p:spPr>
        <p:txBody>
          <a:bodyPr wrap="square" lIns="0" tIns="0" rIns="0" bIns="0" rtlCol="0"/>
          <a:lstStyle/>
          <a:p>
            <a:endParaRPr/>
          </a:p>
        </p:txBody>
      </p:sp>
      <p:sp>
        <p:nvSpPr>
          <p:cNvPr id="766" name="object 766"/>
          <p:cNvSpPr/>
          <p:nvPr/>
        </p:nvSpPr>
        <p:spPr>
          <a:xfrm>
            <a:off x="1597157" y="6634810"/>
            <a:ext cx="615315" cy="74295"/>
          </a:xfrm>
          <a:custGeom>
            <a:avLst/>
            <a:gdLst/>
            <a:ahLst/>
            <a:cxnLst/>
            <a:rect l="l" t="t" r="r" b="b"/>
            <a:pathLst>
              <a:path w="615314" h="74295">
                <a:moveTo>
                  <a:pt x="0" y="0"/>
                </a:moveTo>
                <a:lnTo>
                  <a:pt x="615009" y="0"/>
                </a:lnTo>
                <a:lnTo>
                  <a:pt x="615009" y="73685"/>
                </a:lnTo>
                <a:lnTo>
                  <a:pt x="0" y="73685"/>
                </a:lnTo>
                <a:lnTo>
                  <a:pt x="0" y="0"/>
                </a:lnTo>
                <a:close/>
              </a:path>
            </a:pathLst>
          </a:custGeom>
          <a:ln w="7368">
            <a:solidFill>
              <a:srgbClr val="000000"/>
            </a:solidFill>
          </a:ln>
        </p:spPr>
        <p:txBody>
          <a:bodyPr wrap="square" lIns="0" tIns="0" rIns="0" bIns="0" rtlCol="0"/>
          <a:lstStyle/>
          <a:p>
            <a:endParaRPr/>
          </a:p>
        </p:txBody>
      </p:sp>
      <p:sp>
        <p:nvSpPr>
          <p:cNvPr id="767" name="object 767"/>
          <p:cNvSpPr/>
          <p:nvPr/>
        </p:nvSpPr>
        <p:spPr>
          <a:xfrm>
            <a:off x="958287" y="6484003"/>
            <a:ext cx="48895" cy="78740"/>
          </a:xfrm>
          <a:custGeom>
            <a:avLst/>
            <a:gdLst/>
            <a:ahLst/>
            <a:cxnLst/>
            <a:rect l="l" t="t" r="r" b="b"/>
            <a:pathLst>
              <a:path w="48894" h="78740">
                <a:moveTo>
                  <a:pt x="32493" y="0"/>
                </a:moveTo>
                <a:lnTo>
                  <a:pt x="15942" y="0"/>
                </a:lnTo>
                <a:lnTo>
                  <a:pt x="9858" y="3156"/>
                </a:lnTo>
                <a:lnTo>
                  <a:pt x="0" y="39398"/>
                </a:lnTo>
                <a:lnTo>
                  <a:pt x="364" y="48711"/>
                </a:lnTo>
                <a:lnTo>
                  <a:pt x="15840" y="78694"/>
                </a:lnTo>
                <a:lnTo>
                  <a:pt x="32391" y="78694"/>
                </a:lnTo>
                <a:lnTo>
                  <a:pt x="38475" y="75521"/>
                </a:lnTo>
                <a:lnTo>
                  <a:pt x="41709" y="70317"/>
                </a:lnTo>
                <a:lnTo>
                  <a:pt x="21256" y="70317"/>
                </a:lnTo>
                <a:lnTo>
                  <a:pt x="18895" y="69615"/>
                </a:lnTo>
                <a:lnTo>
                  <a:pt x="10306" y="44678"/>
                </a:lnTo>
                <a:lnTo>
                  <a:pt x="10320" y="34118"/>
                </a:lnTo>
                <a:lnTo>
                  <a:pt x="21357" y="8377"/>
                </a:lnTo>
                <a:lnTo>
                  <a:pt x="41648" y="8377"/>
                </a:lnTo>
                <a:lnTo>
                  <a:pt x="38602" y="3266"/>
                </a:lnTo>
                <a:lnTo>
                  <a:pt x="32493" y="0"/>
                </a:lnTo>
                <a:close/>
              </a:path>
              <a:path w="48894" h="78740">
                <a:moveTo>
                  <a:pt x="41648" y="8377"/>
                </a:moveTo>
                <a:lnTo>
                  <a:pt x="27010" y="8377"/>
                </a:lnTo>
                <a:lnTo>
                  <a:pt x="29320" y="9045"/>
                </a:lnTo>
                <a:lnTo>
                  <a:pt x="32874" y="11719"/>
                </a:lnTo>
                <a:lnTo>
                  <a:pt x="38027" y="34118"/>
                </a:lnTo>
                <a:lnTo>
                  <a:pt x="38019" y="44678"/>
                </a:lnTo>
                <a:lnTo>
                  <a:pt x="26976" y="70317"/>
                </a:lnTo>
                <a:lnTo>
                  <a:pt x="41709" y="70317"/>
                </a:lnTo>
                <a:lnTo>
                  <a:pt x="48333" y="39296"/>
                </a:lnTo>
                <a:lnTo>
                  <a:pt x="47969" y="30065"/>
                </a:lnTo>
                <a:lnTo>
                  <a:pt x="46887" y="22170"/>
                </a:lnTo>
                <a:lnTo>
                  <a:pt x="45049" y="15317"/>
                </a:lnTo>
                <a:lnTo>
                  <a:pt x="42495" y="9798"/>
                </a:lnTo>
                <a:lnTo>
                  <a:pt x="41648" y="8377"/>
                </a:lnTo>
                <a:close/>
              </a:path>
            </a:pathLst>
          </a:custGeom>
          <a:solidFill>
            <a:srgbClr val="000000"/>
          </a:solidFill>
        </p:spPr>
        <p:txBody>
          <a:bodyPr wrap="square" lIns="0" tIns="0" rIns="0" bIns="0" rtlCol="0"/>
          <a:lstStyle/>
          <a:p>
            <a:endParaRPr/>
          </a:p>
        </p:txBody>
      </p:sp>
      <p:sp>
        <p:nvSpPr>
          <p:cNvPr id="768" name="object 768"/>
          <p:cNvSpPr/>
          <p:nvPr/>
        </p:nvSpPr>
        <p:spPr>
          <a:xfrm>
            <a:off x="1518469" y="6483953"/>
            <a:ext cx="159310" cy="78745"/>
          </a:xfrm>
          <a:prstGeom prst="rect">
            <a:avLst/>
          </a:prstGeom>
          <a:blipFill>
            <a:blip r:embed="rId11" cstate="print"/>
            <a:stretch>
              <a:fillRect/>
            </a:stretch>
          </a:blipFill>
        </p:spPr>
        <p:txBody>
          <a:bodyPr wrap="square" lIns="0" tIns="0" rIns="0" bIns="0" rtlCol="0"/>
          <a:lstStyle/>
          <a:p>
            <a:endParaRPr/>
          </a:p>
        </p:txBody>
      </p:sp>
      <p:sp>
        <p:nvSpPr>
          <p:cNvPr id="769" name="object 769"/>
          <p:cNvSpPr/>
          <p:nvPr/>
        </p:nvSpPr>
        <p:spPr>
          <a:xfrm>
            <a:off x="2134240" y="6484003"/>
            <a:ext cx="276860" cy="78740"/>
          </a:xfrm>
          <a:custGeom>
            <a:avLst/>
            <a:gdLst/>
            <a:ahLst/>
            <a:cxnLst/>
            <a:rect l="l" t="t" r="r" b="b"/>
            <a:pathLst>
              <a:path w="276860" h="78740">
                <a:moveTo>
                  <a:pt x="709" y="63666"/>
                </a:moveTo>
                <a:lnTo>
                  <a:pt x="0" y="63666"/>
                </a:lnTo>
                <a:lnTo>
                  <a:pt x="0" y="74379"/>
                </a:lnTo>
                <a:lnTo>
                  <a:pt x="2571" y="75665"/>
                </a:lnTo>
                <a:lnTo>
                  <a:pt x="5609" y="76706"/>
                </a:lnTo>
                <a:lnTo>
                  <a:pt x="12616" y="78297"/>
                </a:lnTo>
                <a:lnTo>
                  <a:pt x="16178" y="78694"/>
                </a:lnTo>
                <a:lnTo>
                  <a:pt x="23726" y="78694"/>
                </a:lnTo>
                <a:lnTo>
                  <a:pt x="27271" y="78035"/>
                </a:lnTo>
                <a:lnTo>
                  <a:pt x="33601" y="75395"/>
                </a:lnTo>
                <a:lnTo>
                  <a:pt x="36249" y="73584"/>
                </a:lnTo>
                <a:lnTo>
                  <a:pt x="39650" y="69911"/>
                </a:lnTo>
                <a:lnTo>
                  <a:pt x="17887" y="69911"/>
                </a:lnTo>
                <a:lnTo>
                  <a:pt x="16026" y="69716"/>
                </a:lnTo>
                <a:lnTo>
                  <a:pt x="1488" y="64242"/>
                </a:lnTo>
                <a:lnTo>
                  <a:pt x="709" y="63666"/>
                </a:lnTo>
                <a:close/>
              </a:path>
              <a:path w="276860" h="78740">
                <a:moveTo>
                  <a:pt x="41321" y="38636"/>
                </a:moveTo>
                <a:lnTo>
                  <a:pt x="20629" y="38636"/>
                </a:lnTo>
                <a:lnTo>
                  <a:pt x="22990" y="38898"/>
                </a:lnTo>
                <a:lnTo>
                  <a:pt x="27221" y="39948"/>
                </a:lnTo>
                <a:lnTo>
                  <a:pt x="29006" y="40853"/>
                </a:lnTo>
                <a:lnTo>
                  <a:pt x="30462" y="42139"/>
                </a:lnTo>
                <a:lnTo>
                  <a:pt x="31850" y="43256"/>
                </a:lnTo>
                <a:lnTo>
                  <a:pt x="32908" y="44678"/>
                </a:lnTo>
                <a:lnTo>
                  <a:pt x="34362" y="48130"/>
                </a:lnTo>
                <a:lnTo>
                  <a:pt x="34726" y="50330"/>
                </a:lnTo>
                <a:lnTo>
                  <a:pt x="34726" y="55712"/>
                </a:lnTo>
                <a:lnTo>
                  <a:pt x="21983" y="69911"/>
                </a:lnTo>
                <a:lnTo>
                  <a:pt x="39650" y="69911"/>
                </a:lnTo>
                <a:lnTo>
                  <a:pt x="40481" y="69014"/>
                </a:lnTo>
                <a:lnTo>
                  <a:pt x="42114" y="66323"/>
                </a:lnTo>
                <a:lnTo>
                  <a:pt x="44450" y="60095"/>
                </a:lnTo>
                <a:lnTo>
                  <a:pt x="45032" y="56711"/>
                </a:lnTo>
                <a:lnTo>
                  <a:pt x="44968" y="48130"/>
                </a:lnTo>
                <a:lnTo>
                  <a:pt x="44364" y="44780"/>
                </a:lnTo>
                <a:lnTo>
                  <a:pt x="41691" y="39093"/>
                </a:lnTo>
                <a:lnTo>
                  <a:pt x="41321" y="38636"/>
                </a:lnTo>
                <a:close/>
              </a:path>
              <a:path w="276860" h="78740">
                <a:moveTo>
                  <a:pt x="44576" y="1523"/>
                </a:moveTo>
                <a:lnTo>
                  <a:pt x="3096" y="1523"/>
                </a:lnTo>
                <a:lnTo>
                  <a:pt x="3096" y="40464"/>
                </a:lnTo>
                <a:lnTo>
                  <a:pt x="4754" y="40092"/>
                </a:lnTo>
                <a:lnTo>
                  <a:pt x="6972" y="39694"/>
                </a:lnTo>
                <a:lnTo>
                  <a:pt x="12523" y="38848"/>
                </a:lnTo>
                <a:lnTo>
                  <a:pt x="15281" y="38636"/>
                </a:lnTo>
                <a:lnTo>
                  <a:pt x="41321" y="38636"/>
                </a:lnTo>
                <a:lnTo>
                  <a:pt x="39770" y="36724"/>
                </a:lnTo>
                <a:lnTo>
                  <a:pt x="34794" y="32967"/>
                </a:lnTo>
                <a:lnTo>
                  <a:pt x="32222" y="31715"/>
                </a:lnTo>
                <a:lnTo>
                  <a:pt x="27225" y="30513"/>
                </a:lnTo>
                <a:lnTo>
                  <a:pt x="12895" y="30513"/>
                </a:lnTo>
                <a:lnTo>
                  <a:pt x="12895" y="10407"/>
                </a:lnTo>
                <a:lnTo>
                  <a:pt x="44576" y="10407"/>
                </a:lnTo>
                <a:lnTo>
                  <a:pt x="44576" y="1523"/>
                </a:lnTo>
                <a:close/>
              </a:path>
              <a:path w="276860" h="78740">
                <a:moveTo>
                  <a:pt x="23608" y="30107"/>
                </a:moveTo>
                <a:lnTo>
                  <a:pt x="18768" y="30107"/>
                </a:lnTo>
                <a:lnTo>
                  <a:pt x="17684" y="30140"/>
                </a:lnTo>
                <a:lnTo>
                  <a:pt x="15314" y="30276"/>
                </a:lnTo>
                <a:lnTo>
                  <a:pt x="14113" y="30378"/>
                </a:lnTo>
                <a:lnTo>
                  <a:pt x="12895" y="30513"/>
                </a:lnTo>
                <a:lnTo>
                  <a:pt x="27225" y="30513"/>
                </a:lnTo>
                <a:lnTo>
                  <a:pt x="26874" y="30428"/>
                </a:lnTo>
                <a:lnTo>
                  <a:pt x="23608" y="30107"/>
                </a:lnTo>
                <a:close/>
              </a:path>
              <a:path w="276860" h="78740">
                <a:moveTo>
                  <a:pt x="86559" y="0"/>
                </a:moveTo>
                <a:lnTo>
                  <a:pt x="70008" y="0"/>
                </a:lnTo>
                <a:lnTo>
                  <a:pt x="63924" y="3156"/>
                </a:lnTo>
                <a:lnTo>
                  <a:pt x="54066" y="39398"/>
                </a:lnTo>
                <a:lnTo>
                  <a:pt x="54431" y="48711"/>
                </a:lnTo>
                <a:lnTo>
                  <a:pt x="69907" y="78694"/>
                </a:lnTo>
                <a:lnTo>
                  <a:pt x="86459" y="78694"/>
                </a:lnTo>
                <a:lnTo>
                  <a:pt x="92542" y="75521"/>
                </a:lnTo>
                <a:lnTo>
                  <a:pt x="95775" y="70317"/>
                </a:lnTo>
                <a:lnTo>
                  <a:pt x="75322" y="70317"/>
                </a:lnTo>
                <a:lnTo>
                  <a:pt x="72961" y="69615"/>
                </a:lnTo>
                <a:lnTo>
                  <a:pt x="64372" y="44678"/>
                </a:lnTo>
                <a:lnTo>
                  <a:pt x="64386" y="34118"/>
                </a:lnTo>
                <a:lnTo>
                  <a:pt x="75424" y="8377"/>
                </a:lnTo>
                <a:lnTo>
                  <a:pt x="95714" y="8377"/>
                </a:lnTo>
                <a:lnTo>
                  <a:pt x="92669" y="3266"/>
                </a:lnTo>
                <a:lnTo>
                  <a:pt x="86559" y="0"/>
                </a:lnTo>
                <a:close/>
              </a:path>
              <a:path w="276860" h="78740">
                <a:moveTo>
                  <a:pt x="95714" y="8377"/>
                </a:moveTo>
                <a:lnTo>
                  <a:pt x="81076" y="8377"/>
                </a:lnTo>
                <a:lnTo>
                  <a:pt x="83386" y="9045"/>
                </a:lnTo>
                <a:lnTo>
                  <a:pt x="86940" y="11719"/>
                </a:lnTo>
                <a:lnTo>
                  <a:pt x="92094" y="34118"/>
                </a:lnTo>
                <a:lnTo>
                  <a:pt x="92086" y="44678"/>
                </a:lnTo>
                <a:lnTo>
                  <a:pt x="81042" y="70317"/>
                </a:lnTo>
                <a:lnTo>
                  <a:pt x="95775" y="70317"/>
                </a:lnTo>
                <a:lnTo>
                  <a:pt x="102400" y="39296"/>
                </a:lnTo>
                <a:lnTo>
                  <a:pt x="102035" y="30065"/>
                </a:lnTo>
                <a:lnTo>
                  <a:pt x="100954" y="22170"/>
                </a:lnTo>
                <a:lnTo>
                  <a:pt x="99116" y="15317"/>
                </a:lnTo>
                <a:lnTo>
                  <a:pt x="96561" y="9798"/>
                </a:lnTo>
                <a:lnTo>
                  <a:pt x="95714" y="8377"/>
                </a:lnTo>
                <a:close/>
              </a:path>
              <a:path w="276860" h="78740">
                <a:moveTo>
                  <a:pt x="142708" y="0"/>
                </a:moveTo>
                <a:lnTo>
                  <a:pt x="126156" y="0"/>
                </a:lnTo>
                <a:lnTo>
                  <a:pt x="120073" y="3156"/>
                </a:lnTo>
                <a:lnTo>
                  <a:pt x="110215" y="39398"/>
                </a:lnTo>
                <a:lnTo>
                  <a:pt x="110580" y="48711"/>
                </a:lnTo>
                <a:lnTo>
                  <a:pt x="126055" y="78694"/>
                </a:lnTo>
                <a:lnTo>
                  <a:pt x="142607" y="78694"/>
                </a:lnTo>
                <a:lnTo>
                  <a:pt x="148691" y="75521"/>
                </a:lnTo>
                <a:lnTo>
                  <a:pt x="151923" y="70317"/>
                </a:lnTo>
                <a:lnTo>
                  <a:pt x="131471" y="70317"/>
                </a:lnTo>
                <a:lnTo>
                  <a:pt x="129110" y="69615"/>
                </a:lnTo>
                <a:lnTo>
                  <a:pt x="120521" y="44678"/>
                </a:lnTo>
                <a:lnTo>
                  <a:pt x="120535" y="34118"/>
                </a:lnTo>
                <a:lnTo>
                  <a:pt x="131573" y="8377"/>
                </a:lnTo>
                <a:lnTo>
                  <a:pt x="151862" y="8377"/>
                </a:lnTo>
                <a:lnTo>
                  <a:pt x="148817" y="3266"/>
                </a:lnTo>
                <a:lnTo>
                  <a:pt x="142708" y="0"/>
                </a:lnTo>
                <a:close/>
              </a:path>
              <a:path w="276860" h="78740">
                <a:moveTo>
                  <a:pt x="151862" y="8377"/>
                </a:moveTo>
                <a:lnTo>
                  <a:pt x="137224" y="8377"/>
                </a:lnTo>
                <a:lnTo>
                  <a:pt x="139534" y="9045"/>
                </a:lnTo>
                <a:lnTo>
                  <a:pt x="143089" y="11719"/>
                </a:lnTo>
                <a:lnTo>
                  <a:pt x="148242" y="34118"/>
                </a:lnTo>
                <a:lnTo>
                  <a:pt x="148234" y="44678"/>
                </a:lnTo>
                <a:lnTo>
                  <a:pt x="137191" y="70317"/>
                </a:lnTo>
                <a:lnTo>
                  <a:pt x="151923" y="70317"/>
                </a:lnTo>
                <a:lnTo>
                  <a:pt x="158549" y="39296"/>
                </a:lnTo>
                <a:lnTo>
                  <a:pt x="158184" y="30065"/>
                </a:lnTo>
                <a:lnTo>
                  <a:pt x="157102" y="22170"/>
                </a:lnTo>
                <a:lnTo>
                  <a:pt x="155264" y="15317"/>
                </a:lnTo>
                <a:lnTo>
                  <a:pt x="152709" y="9798"/>
                </a:lnTo>
                <a:lnTo>
                  <a:pt x="151862" y="8377"/>
                </a:lnTo>
                <a:close/>
              </a:path>
              <a:path w="276860" h="78740">
                <a:moveTo>
                  <a:pt x="211872" y="20410"/>
                </a:moveTo>
                <a:lnTo>
                  <a:pt x="202327" y="20410"/>
                </a:lnTo>
                <a:lnTo>
                  <a:pt x="202327" y="77121"/>
                </a:lnTo>
                <a:lnTo>
                  <a:pt x="211872" y="77121"/>
                </a:lnTo>
                <a:lnTo>
                  <a:pt x="211872" y="34778"/>
                </a:lnTo>
                <a:lnTo>
                  <a:pt x="214005" y="32781"/>
                </a:lnTo>
                <a:lnTo>
                  <a:pt x="216204" y="31139"/>
                </a:lnTo>
                <a:lnTo>
                  <a:pt x="220739" y="28567"/>
                </a:lnTo>
                <a:lnTo>
                  <a:pt x="222906" y="27923"/>
                </a:lnTo>
                <a:lnTo>
                  <a:pt x="241957" y="27923"/>
                </a:lnTo>
                <a:lnTo>
                  <a:pt x="241484" y="26705"/>
                </a:lnTo>
                <a:lnTo>
                  <a:pt x="211872" y="26705"/>
                </a:lnTo>
                <a:lnTo>
                  <a:pt x="211872" y="20410"/>
                </a:lnTo>
                <a:close/>
              </a:path>
              <a:path w="276860" h="78740">
                <a:moveTo>
                  <a:pt x="241957" y="27923"/>
                </a:moveTo>
                <a:lnTo>
                  <a:pt x="227103" y="27923"/>
                </a:lnTo>
                <a:lnTo>
                  <a:pt x="228796" y="28245"/>
                </a:lnTo>
                <a:lnTo>
                  <a:pt x="231301" y="29531"/>
                </a:lnTo>
                <a:lnTo>
                  <a:pt x="234516" y="77121"/>
                </a:lnTo>
                <a:lnTo>
                  <a:pt x="244060" y="77121"/>
                </a:lnTo>
                <a:lnTo>
                  <a:pt x="244035" y="37781"/>
                </a:lnTo>
                <a:lnTo>
                  <a:pt x="243918" y="35911"/>
                </a:lnTo>
                <a:lnTo>
                  <a:pt x="244019" y="34778"/>
                </a:lnTo>
                <a:lnTo>
                  <a:pt x="246261" y="32662"/>
                </a:lnTo>
                <a:lnTo>
                  <a:pt x="248588" y="30928"/>
                </a:lnTo>
                <a:lnTo>
                  <a:pt x="252885" y="28634"/>
                </a:lnTo>
                <a:lnTo>
                  <a:pt x="242233" y="28634"/>
                </a:lnTo>
                <a:lnTo>
                  <a:pt x="241957" y="27923"/>
                </a:lnTo>
                <a:close/>
              </a:path>
              <a:path w="276860" h="78740">
                <a:moveTo>
                  <a:pt x="274301" y="27923"/>
                </a:moveTo>
                <a:lnTo>
                  <a:pt x="259292" y="27923"/>
                </a:lnTo>
                <a:lnTo>
                  <a:pt x="260985" y="28245"/>
                </a:lnTo>
                <a:lnTo>
                  <a:pt x="263489" y="29531"/>
                </a:lnTo>
                <a:lnTo>
                  <a:pt x="266705" y="77121"/>
                </a:lnTo>
                <a:lnTo>
                  <a:pt x="276250" y="77121"/>
                </a:lnTo>
                <a:lnTo>
                  <a:pt x="276124" y="34930"/>
                </a:lnTo>
                <a:lnTo>
                  <a:pt x="275829" y="32662"/>
                </a:lnTo>
                <a:lnTo>
                  <a:pt x="274301" y="27923"/>
                </a:lnTo>
                <a:close/>
              </a:path>
              <a:path w="276860" h="78740">
                <a:moveTo>
                  <a:pt x="262034" y="18836"/>
                </a:moveTo>
                <a:lnTo>
                  <a:pt x="256381" y="18836"/>
                </a:lnTo>
                <a:lnTo>
                  <a:pt x="253403" y="19665"/>
                </a:lnTo>
                <a:lnTo>
                  <a:pt x="247920" y="22982"/>
                </a:lnTo>
                <a:lnTo>
                  <a:pt x="245110" y="25419"/>
                </a:lnTo>
                <a:lnTo>
                  <a:pt x="242233" y="28634"/>
                </a:lnTo>
                <a:lnTo>
                  <a:pt x="252885" y="28634"/>
                </a:lnTo>
                <a:lnTo>
                  <a:pt x="253090" y="28524"/>
                </a:lnTo>
                <a:lnTo>
                  <a:pt x="255197" y="27923"/>
                </a:lnTo>
                <a:lnTo>
                  <a:pt x="274301" y="27923"/>
                </a:lnTo>
                <a:lnTo>
                  <a:pt x="274176" y="27534"/>
                </a:lnTo>
                <a:lnTo>
                  <a:pt x="273000" y="25385"/>
                </a:lnTo>
                <a:lnTo>
                  <a:pt x="269988" y="21966"/>
                </a:lnTo>
                <a:lnTo>
                  <a:pt x="268245" y="20740"/>
                </a:lnTo>
                <a:lnTo>
                  <a:pt x="264251" y="19216"/>
                </a:lnTo>
                <a:lnTo>
                  <a:pt x="262034" y="18836"/>
                </a:lnTo>
                <a:close/>
              </a:path>
              <a:path w="276860" h="78740">
                <a:moveTo>
                  <a:pt x="230759" y="18836"/>
                </a:moveTo>
                <a:lnTo>
                  <a:pt x="224463" y="18836"/>
                </a:lnTo>
                <a:lnTo>
                  <a:pt x="221764" y="19521"/>
                </a:lnTo>
                <a:lnTo>
                  <a:pt x="216856" y="22263"/>
                </a:lnTo>
                <a:lnTo>
                  <a:pt x="214377" y="24200"/>
                </a:lnTo>
                <a:lnTo>
                  <a:pt x="211872" y="26705"/>
                </a:lnTo>
                <a:lnTo>
                  <a:pt x="241484" y="26705"/>
                </a:lnTo>
                <a:lnTo>
                  <a:pt x="240879" y="25148"/>
                </a:lnTo>
                <a:lnTo>
                  <a:pt x="238908" y="22644"/>
                </a:lnTo>
                <a:lnTo>
                  <a:pt x="233729" y="19597"/>
                </a:lnTo>
                <a:lnTo>
                  <a:pt x="230759" y="18836"/>
                </a:lnTo>
                <a:close/>
              </a:path>
            </a:pathLst>
          </a:custGeom>
          <a:solidFill>
            <a:srgbClr val="000000"/>
          </a:solidFill>
        </p:spPr>
        <p:txBody>
          <a:bodyPr wrap="square" lIns="0" tIns="0" rIns="0" bIns="0" rtlCol="0"/>
          <a:lstStyle/>
          <a:p>
            <a:endParaRPr/>
          </a:p>
        </p:txBody>
      </p:sp>
      <p:sp>
        <p:nvSpPr>
          <p:cNvPr id="770" name="object 770"/>
          <p:cNvSpPr/>
          <p:nvPr/>
        </p:nvSpPr>
        <p:spPr>
          <a:xfrm>
            <a:off x="7975439" y="6332863"/>
            <a:ext cx="5080" cy="394335"/>
          </a:xfrm>
          <a:custGeom>
            <a:avLst/>
            <a:gdLst/>
            <a:ahLst/>
            <a:cxnLst/>
            <a:rect l="l" t="t" r="r" b="b"/>
            <a:pathLst>
              <a:path w="5079" h="394334">
                <a:moveTo>
                  <a:pt x="4615" y="394083"/>
                </a:moveTo>
                <a:lnTo>
                  <a:pt x="0" y="0"/>
                </a:lnTo>
              </a:path>
            </a:pathLst>
          </a:custGeom>
          <a:ln w="7368">
            <a:solidFill>
              <a:srgbClr val="000000"/>
            </a:solidFill>
          </a:ln>
        </p:spPr>
        <p:txBody>
          <a:bodyPr wrap="square" lIns="0" tIns="0" rIns="0" bIns="0" rtlCol="0"/>
          <a:lstStyle/>
          <a:p>
            <a:endParaRPr/>
          </a:p>
        </p:txBody>
      </p:sp>
      <p:sp>
        <p:nvSpPr>
          <p:cNvPr id="771" name="object 771"/>
          <p:cNvSpPr/>
          <p:nvPr/>
        </p:nvSpPr>
        <p:spPr>
          <a:xfrm>
            <a:off x="7939462" y="6332863"/>
            <a:ext cx="73680" cy="74112"/>
          </a:xfrm>
          <a:prstGeom prst="rect">
            <a:avLst/>
          </a:prstGeom>
          <a:blipFill>
            <a:blip r:embed="rId12" cstate="print"/>
            <a:stretch>
              <a:fillRect/>
            </a:stretch>
          </a:blipFill>
        </p:spPr>
        <p:txBody>
          <a:bodyPr wrap="square" lIns="0" tIns="0" rIns="0" bIns="0" rtlCol="0"/>
          <a:lstStyle/>
          <a:p>
            <a:endParaRPr/>
          </a:p>
        </p:txBody>
      </p:sp>
      <p:sp>
        <p:nvSpPr>
          <p:cNvPr id="772" name="object 772"/>
          <p:cNvSpPr txBox="1"/>
          <p:nvPr/>
        </p:nvSpPr>
        <p:spPr>
          <a:xfrm>
            <a:off x="7921622" y="6109716"/>
            <a:ext cx="106045" cy="170180"/>
          </a:xfrm>
          <a:prstGeom prst="rect">
            <a:avLst/>
          </a:prstGeom>
        </p:spPr>
        <p:txBody>
          <a:bodyPr vert="horz" wrap="square" lIns="0" tIns="12065" rIns="0" bIns="0" rtlCol="0">
            <a:spAutoFit/>
          </a:bodyPr>
          <a:lstStyle/>
          <a:p>
            <a:pPr marL="12700">
              <a:lnSpc>
                <a:spcPct val="100000"/>
              </a:lnSpc>
              <a:spcBef>
                <a:spcPts val="95"/>
              </a:spcBef>
            </a:pPr>
            <a:r>
              <a:rPr sz="950" spc="-5" dirty="0">
                <a:latin typeface="Tahoma"/>
                <a:cs typeface="Tahoma"/>
              </a:rPr>
              <a:t>N</a:t>
            </a:r>
            <a:endParaRPr sz="950">
              <a:latin typeface="Tahoma"/>
              <a:cs typeface="Tahoma"/>
            </a:endParaRPr>
          </a:p>
        </p:txBody>
      </p:sp>
      <p:sp>
        <p:nvSpPr>
          <p:cNvPr id="773" name="object 773"/>
          <p:cNvSpPr/>
          <p:nvPr/>
        </p:nvSpPr>
        <p:spPr>
          <a:xfrm>
            <a:off x="1030984" y="1808494"/>
            <a:ext cx="49530" cy="49530"/>
          </a:xfrm>
          <a:custGeom>
            <a:avLst/>
            <a:gdLst/>
            <a:ahLst/>
            <a:cxnLst/>
            <a:rect l="l" t="t" r="r" b="b"/>
            <a:pathLst>
              <a:path w="49530"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4CEC41"/>
          </a:solidFill>
        </p:spPr>
        <p:txBody>
          <a:bodyPr wrap="square" lIns="0" tIns="0" rIns="0" bIns="0" rtlCol="0"/>
          <a:lstStyle/>
          <a:p>
            <a:endParaRPr/>
          </a:p>
        </p:txBody>
      </p:sp>
      <p:sp>
        <p:nvSpPr>
          <p:cNvPr id="774" name="object 774"/>
          <p:cNvSpPr/>
          <p:nvPr/>
        </p:nvSpPr>
        <p:spPr>
          <a:xfrm>
            <a:off x="1030984" y="1808494"/>
            <a:ext cx="49530" cy="49530"/>
          </a:xfrm>
          <a:custGeom>
            <a:avLst/>
            <a:gdLst/>
            <a:ahLst/>
            <a:cxnLst/>
            <a:rect l="l" t="t" r="r" b="b"/>
            <a:pathLst>
              <a:path w="49530"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75" name="object 775"/>
          <p:cNvSpPr/>
          <p:nvPr/>
        </p:nvSpPr>
        <p:spPr>
          <a:xfrm>
            <a:off x="1030984" y="1968145"/>
            <a:ext cx="49530" cy="49530"/>
          </a:xfrm>
          <a:custGeom>
            <a:avLst/>
            <a:gdLst/>
            <a:ahLst/>
            <a:cxnLst/>
            <a:rect l="l" t="t" r="r" b="b"/>
            <a:pathLst>
              <a:path w="49530"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FF7F00"/>
          </a:solidFill>
        </p:spPr>
        <p:txBody>
          <a:bodyPr wrap="square" lIns="0" tIns="0" rIns="0" bIns="0" rtlCol="0"/>
          <a:lstStyle/>
          <a:p>
            <a:endParaRPr/>
          </a:p>
        </p:txBody>
      </p:sp>
      <p:sp>
        <p:nvSpPr>
          <p:cNvPr id="776" name="object 776"/>
          <p:cNvSpPr/>
          <p:nvPr/>
        </p:nvSpPr>
        <p:spPr>
          <a:xfrm>
            <a:off x="1030984" y="1968145"/>
            <a:ext cx="49530" cy="49530"/>
          </a:xfrm>
          <a:custGeom>
            <a:avLst/>
            <a:gdLst/>
            <a:ahLst/>
            <a:cxnLst/>
            <a:rect l="l" t="t" r="r" b="b"/>
            <a:pathLst>
              <a:path w="49530"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77" name="object 777"/>
          <p:cNvSpPr/>
          <p:nvPr/>
        </p:nvSpPr>
        <p:spPr>
          <a:xfrm>
            <a:off x="1030984" y="2127798"/>
            <a:ext cx="49530" cy="49530"/>
          </a:xfrm>
          <a:custGeom>
            <a:avLst/>
            <a:gdLst/>
            <a:ahLst/>
            <a:cxnLst/>
            <a:rect l="l" t="t" r="r" b="b"/>
            <a:pathLst>
              <a:path w="49530"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28B6FD"/>
          </a:solidFill>
        </p:spPr>
        <p:txBody>
          <a:bodyPr wrap="square" lIns="0" tIns="0" rIns="0" bIns="0" rtlCol="0"/>
          <a:lstStyle/>
          <a:p>
            <a:endParaRPr/>
          </a:p>
        </p:txBody>
      </p:sp>
      <p:sp>
        <p:nvSpPr>
          <p:cNvPr id="778" name="object 778"/>
          <p:cNvSpPr/>
          <p:nvPr/>
        </p:nvSpPr>
        <p:spPr>
          <a:xfrm>
            <a:off x="1030984" y="2127798"/>
            <a:ext cx="49530" cy="49530"/>
          </a:xfrm>
          <a:custGeom>
            <a:avLst/>
            <a:gdLst/>
            <a:ahLst/>
            <a:cxnLst/>
            <a:rect l="l" t="t" r="r" b="b"/>
            <a:pathLst>
              <a:path w="49530"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79" name="object 779"/>
          <p:cNvSpPr/>
          <p:nvPr/>
        </p:nvSpPr>
        <p:spPr>
          <a:xfrm>
            <a:off x="1030984" y="2287450"/>
            <a:ext cx="49530" cy="49530"/>
          </a:xfrm>
          <a:custGeom>
            <a:avLst/>
            <a:gdLst/>
            <a:ahLst/>
            <a:cxnLst/>
            <a:rect l="l" t="t" r="r" b="b"/>
            <a:pathLst>
              <a:path w="49530" h="49530">
                <a:moveTo>
                  <a:pt x="24561" y="49124"/>
                </a:move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lnTo>
                  <a:pt x="47193" y="34122"/>
                </a:lnTo>
                <a:lnTo>
                  <a:pt x="41929" y="41930"/>
                </a:lnTo>
                <a:lnTo>
                  <a:pt x="34122" y="47193"/>
                </a:lnTo>
                <a:lnTo>
                  <a:pt x="24561" y="49124"/>
                </a:lnTo>
                <a:close/>
              </a:path>
            </a:pathLst>
          </a:custGeom>
          <a:solidFill>
            <a:srgbClr val="E31A1C"/>
          </a:solidFill>
        </p:spPr>
        <p:txBody>
          <a:bodyPr wrap="square" lIns="0" tIns="0" rIns="0" bIns="0" rtlCol="0"/>
          <a:lstStyle/>
          <a:p>
            <a:endParaRPr/>
          </a:p>
        </p:txBody>
      </p:sp>
      <p:sp>
        <p:nvSpPr>
          <p:cNvPr id="780" name="object 780"/>
          <p:cNvSpPr/>
          <p:nvPr/>
        </p:nvSpPr>
        <p:spPr>
          <a:xfrm>
            <a:off x="1030984" y="2287450"/>
            <a:ext cx="49530" cy="49530"/>
          </a:xfrm>
          <a:custGeom>
            <a:avLst/>
            <a:gdLst/>
            <a:ahLst/>
            <a:cxnLst/>
            <a:rect l="l" t="t" r="r" b="b"/>
            <a:pathLst>
              <a:path w="49530" h="49530">
                <a:moveTo>
                  <a:pt x="49123" y="24562"/>
                </a:moveTo>
                <a:lnTo>
                  <a:pt x="47193" y="34122"/>
                </a:lnTo>
                <a:lnTo>
                  <a:pt x="41929" y="41930"/>
                </a:lnTo>
                <a:lnTo>
                  <a:pt x="34122" y="47193"/>
                </a:lnTo>
                <a:lnTo>
                  <a:pt x="24561" y="49124"/>
                </a:lnTo>
                <a:lnTo>
                  <a:pt x="15001" y="47193"/>
                </a:lnTo>
                <a:lnTo>
                  <a:pt x="7194" y="41930"/>
                </a:lnTo>
                <a:lnTo>
                  <a:pt x="1930" y="34122"/>
                </a:lnTo>
                <a:lnTo>
                  <a:pt x="0" y="24562"/>
                </a:lnTo>
                <a:lnTo>
                  <a:pt x="1930" y="15001"/>
                </a:lnTo>
                <a:lnTo>
                  <a:pt x="7194" y="7194"/>
                </a:lnTo>
                <a:lnTo>
                  <a:pt x="15001" y="1930"/>
                </a:lnTo>
                <a:lnTo>
                  <a:pt x="24561" y="0"/>
                </a:lnTo>
                <a:lnTo>
                  <a:pt x="34122" y="1930"/>
                </a:lnTo>
                <a:lnTo>
                  <a:pt x="41929" y="7194"/>
                </a:lnTo>
                <a:lnTo>
                  <a:pt x="47193" y="15001"/>
                </a:lnTo>
                <a:lnTo>
                  <a:pt x="49123" y="24562"/>
                </a:lnTo>
                <a:close/>
              </a:path>
            </a:pathLst>
          </a:custGeom>
          <a:ln w="3175">
            <a:solidFill>
              <a:srgbClr val="232323"/>
            </a:solidFill>
          </a:ln>
        </p:spPr>
        <p:txBody>
          <a:bodyPr wrap="square" lIns="0" tIns="0" rIns="0" bIns="0" rtlCol="0"/>
          <a:lstStyle/>
          <a:p>
            <a:endParaRPr/>
          </a:p>
        </p:txBody>
      </p:sp>
      <p:sp>
        <p:nvSpPr>
          <p:cNvPr id="781" name="object 781"/>
          <p:cNvSpPr txBox="1"/>
          <p:nvPr/>
        </p:nvSpPr>
        <p:spPr>
          <a:xfrm>
            <a:off x="922142" y="1711512"/>
            <a:ext cx="1741170" cy="664210"/>
          </a:xfrm>
          <a:prstGeom prst="rect">
            <a:avLst/>
          </a:prstGeom>
        </p:spPr>
        <p:txBody>
          <a:bodyPr vert="horz" wrap="square" lIns="0" tIns="12065" rIns="0" bIns="0" rtlCol="0">
            <a:spAutoFit/>
          </a:bodyPr>
          <a:lstStyle/>
          <a:p>
            <a:pPr marL="269875" marR="742315">
              <a:lnSpc>
                <a:spcPct val="161200"/>
              </a:lnSpc>
              <a:spcBef>
                <a:spcPts val="95"/>
              </a:spcBef>
            </a:pPr>
            <a:r>
              <a:rPr sz="650" spc="10" dirty="0">
                <a:latin typeface="Tahoma"/>
                <a:cs typeface="Tahoma"/>
              </a:rPr>
              <a:t>Secteur </a:t>
            </a:r>
            <a:r>
              <a:rPr sz="650" spc="5" dirty="0">
                <a:latin typeface="Tahoma"/>
                <a:cs typeface="Tahoma"/>
              </a:rPr>
              <a:t>primaire  </a:t>
            </a:r>
            <a:r>
              <a:rPr sz="650" spc="10" dirty="0">
                <a:latin typeface="Tahoma"/>
                <a:cs typeface="Tahoma"/>
              </a:rPr>
              <a:t>Secteur</a:t>
            </a:r>
            <a:r>
              <a:rPr sz="650" spc="-60" dirty="0">
                <a:latin typeface="Tahoma"/>
                <a:cs typeface="Tahoma"/>
              </a:rPr>
              <a:t> </a:t>
            </a:r>
            <a:r>
              <a:rPr sz="650" spc="10" dirty="0">
                <a:latin typeface="Tahoma"/>
                <a:cs typeface="Tahoma"/>
              </a:rPr>
              <a:t>secondaire</a:t>
            </a:r>
            <a:endParaRPr sz="650">
              <a:latin typeface="Tahoma"/>
              <a:cs typeface="Tahoma"/>
            </a:endParaRPr>
          </a:p>
          <a:p>
            <a:pPr marL="269875" marR="216535">
              <a:lnSpc>
                <a:spcPct val="161200"/>
              </a:lnSpc>
            </a:pPr>
            <a:r>
              <a:rPr sz="650" spc="10" dirty="0">
                <a:latin typeface="Tahoma"/>
                <a:cs typeface="Tahoma"/>
              </a:rPr>
              <a:t>Secteur tertiaire (sans NOGA </a:t>
            </a:r>
            <a:r>
              <a:rPr sz="650" spc="5" dirty="0">
                <a:latin typeface="Tahoma"/>
                <a:cs typeface="Tahoma"/>
              </a:rPr>
              <a:t>47)  Commerces de détail </a:t>
            </a:r>
            <a:r>
              <a:rPr sz="650" spc="10" dirty="0">
                <a:latin typeface="Tahoma"/>
                <a:cs typeface="Tahoma"/>
              </a:rPr>
              <a:t>(NOGA</a:t>
            </a:r>
            <a:r>
              <a:rPr sz="650" spc="-10" dirty="0">
                <a:latin typeface="Tahoma"/>
                <a:cs typeface="Tahoma"/>
              </a:rPr>
              <a:t> </a:t>
            </a:r>
            <a:r>
              <a:rPr sz="650" spc="5" dirty="0">
                <a:latin typeface="Tahoma"/>
                <a:cs typeface="Tahoma"/>
              </a:rPr>
              <a:t>47)</a:t>
            </a:r>
            <a:endParaRPr sz="650">
              <a:latin typeface="Tahoma"/>
              <a:cs typeface="Tahoma"/>
            </a:endParaRPr>
          </a:p>
        </p:txBody>
      </p:sp>
      <p:sp>
        <p:nvSpPr>
          <p:cNvPr id="782" name="object 782"/>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dirty="0"/>
              <a:t>15</a:t>
            </a:fld>
            <a:endParaRPr dirty="0"/>
          </a:p>
        </p:txBody>
      </p:sp>
    </p:spTree>
    <p:extLst>
      <p:ext uri="{BB962C8B-B14F-4D97-AF65-F5344CB8AC3E}">
        <p14:creationId xmlns:p14="http://schemas.microsoft.com/office/powerpoint/2010/main" val="3007731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96305"/>
            <a:ext cx="8047750" cy="580926"/>
          </a:xfrm>
        </p:spPr>
        <p:txBody>
          <a:bodyPr>
            <a:normAutofit/>
          </a:bodyPr>
          <a:lstStyle/>
          <a:p>
            <a:r>
              <a:rPr lang="fr-CH" sz="3200" spc="-5" dirty="0">
                <a:latin typeface="+mn-lt"/>
              </a:rPr>
              <a:t>Des centres-villes pris </a:t>
            </a:r>
            <a:r>
              <a:rPr lang="fr-CH" sz="3200" dirty="0">
                <a:latin typeface="+mn-lt"/>
              </a:rPr>
              <a:t>en </a:t>
            </a:r>
            <a:r>
              <a:rPr lang="fr-CH" sz="3200" dirty="0" smtClean="0">
                <a:latin typeface="+mn-lt"/>
              </a:rPr>
              <a:t>étau :  Bienne</a:t>
            </a:r>
            <a:endParaRPr lang="fr-CH" sz="3200" dirty="0">
              <a:latin typeface="+mn-lt"/>
            </a:endParaRPr>
          </a:p>
        </p:txBody>
      </p:sp>
      <p:sp>
        <p:nvSpPr>
          <p:cNvPr id="3" name="Espace réservé du texte 2"/>
          <p:cNvSpPr>
            <a:spLocks noGrp="1"/>
          </p:cNvSpPr>
          <p:nvPr>
            <p:ph type="body" idx="1"/>
          </p:nvPr>
        </p:nvSpPr>
        <p:spPr/>
        <p:txBody>
          <a:bodyPr/>
          <a:lstStyle/>
          <a:p>
            <a:endParaRPr lang="fr-CH"/>
          </a:p>
        </p:txBody>
      </p:sp>
      <p:pic>
        <p:nvPicPr>
          <p:cNvPr id="4" name="Image 3" descr="Bienne 2017 - tous secteurs 47 250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32" y="1283774"/>
            <a:ext cx="7888232" cy="5574226"/>
          </a:xfrm>
          <a:prstGeom prst="rect">
            <a:avLst/>
          </a:prstGeom>
        </p:spPr>
      </p:pic>
    </p:spTree>
    <p:extLst>
      <p:ext uri="{BB962C8B-B14F-4D97-AF65-F5344CB8AC3E}">
        <p14:creationId xmlns:p14="http://schemas.microsoft.com/office/powerpoint/2010/main" val="613561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596305"/>
            <a:ext cx="7543694" cy="580926"/>
          </a:xfrm>
        </p:spPr>
        <p:txBody>
          <a:bodyPr>
            <a:noAutofit/>
          </a:bodyPr>
          <a:lstStyle/>
          <a:p>
            <a:r>
              <a:rPr lang="fr-CH" sz="3200" dirty="0" smtClean="0">
                <a:latin typeface="+mj-lt"/>
              </a:rPr>
              <a:t>Bienne : disparition des commerces</a:t>
            </a:r>
            <a:endParaRPr lang="fr-CH" sz="3200" dirty="0">
              <a:latin typeface="+mj-lt"/>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740" y="886768"/>
            <a:ext cx="8705260" cy="6218043"/>
          </a:xfrm>
          <a:prstGeom prst="rect">
            <a:avLst/>
          </a:prstGeom>
        </p:spPr>
      </p:pic>
    </p:spTree>
    <p:extLst>
      <p:ext uri="{BB962C8B-B14F-4D97-AF65-F5344CB8AC3E}">
        <p14:creationId xmlns:p14="http://schemas.microsoft.com/office/powerpoint/2010/main" val="1725890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dirty="0"/>
              <a:t>18</a:t>
            </a:fld>
            <a:endParaRPr dirty="0"/>
          </a:p>
        </p:txBody>
      </p:sp>
      <p:sp>
        <p:nvSpPr>
          <p:cNvPr id="2" name="object 2"/>
          <p:cNvSpPr txBox="1">
            <a:spLocks noGrp="1"/>
          </p:cNvSpPr>
          <p:nvPr>
            <p:ph type="title"/>
          </p:nvPr>
        </p:nvSpPr>
        <p:spPr>
          <a:xfrm>
            <a:off x="395536" y="507980"/>
            <a:ext cx="7916848" cy="1120820"/>
          </a:xfrm>
          <a:prstGeom prst="rect">
            <a:avLst/>
          </a:prstGeom>
        </p:spPr>
        <p:txBody>
          <a:bodyPr vert="horz" wrap="square" lIns="0" tIns="12700" rIns="0" bIns="0" rtlCol="0">
            <a:spAutoFit/>
          </a:bodyPr>
          <a:lstStyle/>
          <a:p>
            <a:pPr marL="1905635" marR="5080" indent="-1610995">
              <a:lnSpc>
                <a:spcPct val="100000"/>
              </a:lnSpc>
              <a:spcBef>
                <a:spcPts val="100"/>
              </a:spcBef>
            </a:pPr>
            <a:r>
              <a:rPr sz="3600" spc="-5" dirty="0">
                <a:latin typeface="+mn-lt"/>
              </a:rPr>
              <a:t>Destruction </a:t>
            </a:r>
            <a:r>
              <a:rPr sz="3600" dirty="0">
                <a:latin typeface="+mn-lt"/>
              </a:rPr>
              <a:t>de </a:t>
            </a:r>
            <a:r>
              <a:rPr sz="3600" spc="-5" dirty="0">
                <a:latin typeface="+mn-lt"/>
              </a:rPr>
              <a:t>l’offre </a:t>
            </a:r>
            <a:r>
              <a:rPr sz="3600" spc="-5" dirty="0" err="1">
                <a:latin typeface="+mn-lt"/>
              </a:rPr>
              <a:t>commerciale</a:t>
            </a:r>
            <a:r>
              <a:rPr sz="3600" spc="-5" dirty="0">
                <a:latin typeface="+mn-lt"/>
              </a:rPr>
              <a:t>  </a:t>
            </a:r>
            <a:r>
              <a:rPr lang="fr-CH" sz="3600" spc="-5" dirty="0" smtClean="0">
                <a:latin typeface="+mn-lt"/>
              </a:rPr>
              <a:t/>
            </a:r>
            <a:br>
              <a:rPr lang="fr-CH" sz="3600" spc="-5" dirty="0" smtClean="0">
                <a:latin typeface="+mn-lt"/>
              </a:rPr>
            </a:br>
            <a:r>
              <a:rPr sz="3600" dirty="0" err="1" smtClean="0">
                <a:latin typeface="+mn-lt"/>
              </a:rPr>
              <a:t>dans</a:t>
            </a:r>
            <a:r>
              <a:rPr sz="3600" dirty="0" smtClean="0">
                <a:latin typeface="+mn-lt"/>
              </a:rPr>
              <a:t> </a:t>
            </a:r>
            <a:r>
              <a:rPr sz="3600" spc="-5" dirty="0">
                <a:latin typeface="+mn-lt"/>
              </a:rPr>
              <a:t>l’Arc</a:t>
            </a:r>
            <a:r>
              <a:rPr sz="3600" spc="-10" dirty="0">
                <a:latin typeface="+mn-lt"/>
              </a:rPr>
              <a:t> </a:t>
            </a:r>
            <a:r>
              <a:rPr sz="3600" spc="-5" dirty="0">
                <a:latin typeface="+mn-lt"/>
              </a:rPr>
              <a:t>jurassien</a:t>
            </a:r>
          </a:p>
        </p:txBody>
      </p:sp>
      <p:graphicFrame>
        <p:nvGraphicFramePr>
          <p:cNvPr id="3" name="object 3"/>
          <p:cNvGraphicFramePr>
            <a:graphicFrameLocks noGrp="1"/>
          </p:cNvGraphicFramePr>
          <p:nvPr/>
        </p:nvGraphicFramePr>
        <p:xfrm>
          <a:off x="777238" y="1862554"/>
          <a:ext cx="7574276" cy="4477145"/>
        </p:xfrm>
        <a:graphic>
          <a:graphicData uri="http://schemas.openxmlformats.org/drawingml/2006/table">
            <a:tbl>
              <a:tblPr firstRow="1" bandRow="1">
                <a:tableStyleId>{2D5ABB26-0587-4C30-8999-92F81FD0307C}</a:tableStyleId>
              </a:tblPr>
              <a:tblGrid>
                <a:gridCol w="1082040">
                  <a:extLst>
                    <a:ext uri="{9D8B030D-6E8A-4147-A177-3AD203B41FA5}">
                      <a16:colId xmlns:a16="http://schemas.microsoft.com/office/drawing/2014/main" val="20000"/>
                    </a:ext>
                  </a:extLst>
                </a:gridCol>
                <a:gridCol w="1082040">
                  <a:extLst>
                    <a:ext uri="{9D8B030D-6E8A-4147-A177-3AD203B41FA5}">
                      <a16:colId xmlns:a16="http://schemas.microsoft.com/office/drawing/2014/main" val="20001"/>
                    </a:ext>
                  </a:extLst>
                </a:gridCol>
                <a:gridCol w="1082040">
                  <a:extLst>
                    <a:ext uri="{9D8B030D-6E8A-4147-A177-3AD203B41FA5}">
                      <a16:colId xmlns:a16="http://schemas.microsoft.com/office/drawing/2014/main" val="20002"/>
                    </a:ext>
                  </a:extLst>
                </a:gridCol>
                <a:gridCol w="1082039">
                  <a:extLst>
                    <a:ext uri="{9D8B030D-6E8A-4147-A177-3AD203B41FA5}">
                      <a16:colId xmlns:a16="http://schemas.microsoft.com/office/drawing/2014/main" val="20003"/>
                    </a:ext>
                  </a:extLst>
                </a:gridCol>
                <a:gridCol w="1082039">
                  <a:extLst>
                    <a:ext uri="{9D8B030D-6E8A-4147-A177-3AD203B41FA5}">
                      <a16:colId xmlns:a16="http://schemas.microsoft.com/office/drawing/2014/main" val="20004"/>
                    </a:ext>
                  </a:extLst>
                </a:gridCol>
                <a:gridCol w="1082039">
                  <a:extLst>
                    <a:ext uri="{9D8B030D-6E8A-4147-A177-3AD203B41FA5}">
                      <a16:colId xmlns:a16="http://schemas.microsoft.com/office/drawing/2014/main" val="20005"/>
                    </a:ext>
                  </a:extLst>
                </a:gridCol>
                <a:gridCol w="1082039">
                  <a:extLst>
                    <a:ext uri="{9D8B030D-6E8A-4147-A177-3AD203B41FA5}">
                      <a16:colId xmlns:a16="http://schemas.microsoft.com/office/drawing/2014/main" val="20006"/>
                    </a:ext>
                  </a:extLst>
                </a:gridCol>
              </a:tblGrid>
              <a:tr h="233011">
                <a:tc>
                  <a:txBody>
                    <a:bodyPr/>
                    <a:lstStyle/>
                    <a:p>
                      <a:pPr>
                        <a:lnSpc>
                          <a:spcPct val="100000"/>
                        </a:lnSpc>
                      </a:pPr>
                      <a:endParaRPr sz="1400">
                        <a:latin typeface="Times New Roman"/>
                        <a:cs typeface="Times New Roman"/>
                      </a:endParaRPr>
                    </a:p>
                  </a:txBody>
                  <a:tcPr marL="0" marR="0" marT="0" marB="0">
                    <a:lnR w="19050">
                      <a:solidFill>
                        <a:srgbClr val="000000"/>
                      </a:solidFill>
                      <a:prstDash val="solid"/>
                    </a:lnR>
                    <a:lnB w="19050">
                      <a:solidFill>
                        <a:srgbClr val="000000"/>
                      </a:solidFill>
                      <a:prstDash val="solid"/>
                    </a:lnB>
                  </a:tcPr>
                </a:tc>
                <a:tc>
                  <a:txBody>
                    <a:bodyPr/>
                    <a:lstStyle/>
                    <a:p>
                      <a:pPr marL="6985" algn="ctr">
                        <a:lnSpc>
                          <a:spcPts val="1440"/>
                        </a:lnSpc>
                      </a:pPr>
                      <a:r>
                        <a:rPr sz="1300" b="0" spc="10" dirty="0">
                          <a:latin typeface="Calibri Light"/>
                          <a:cs typeface="Calibri Light"/>
                        </a:rPr>
                        <a:t>2011</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985" algn="ctr">
                        <a:lnSpc>
                          <a:spcPts val="1440"/>
                        </a:lnSpc>
                      </a:pPr>
                      <a:r>
                        <a:rPr sz="1300" b="0" spc="10" dirty="0">
                          <a:latin typeface="Calibri Light"/>
                          <a:cs typeface="Calibri Light"/>
                        </a:rPr>
                        <a:t>2012</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985" algn="ctr">
                        <a:lnSpc>
                          <a:spcPts val="1440"/>
                        </a:lnSpc>
                      </a:pPr>
                      <a:r>
                        <a:rPr sz="1300" b="0" spc="10" dirty="0">
                          <a:latin typeface="Calibri Light"/>
                          <a:cs typeface="Calibri Light"/>
                        </a:rPr>
                        <a:t>2013</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985" algn="ctr">
                        <a:lnSpc>
                          <a:spcPts val="1440"/>
                        </a:lnSpc>
                      </a:pPr>
                      <a:r>
                        <a:rPr sz="1300" b="0" spc="10" dirty="0">
                          <a:latin typeface="Calibri Light"/>
                          <a:cs typeface="Calibri Light"/>
                        </a:rPr>
                        <a:t>2014</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985" algn="ctr">
                        <a:lnSpc>
                          <a:spcPts val="1440"/>
                        </a:lnSpc>
                      </a:pPr>
                      <a:r>
                        <a:rPr sz="1300" b="0" spc="10" dirty="0">
                          <a:latin typeface="Calibri Light"/>
                          <a:cs typeface="Calibri Light"/>
                        </a:rPr>
                        <a:t>2015</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985" algn="ctr">
                        <a:lnSpc>
                          <a:spcPts val="1440"/>
                        </a:lnSpc>
                      </a:pPr>
                      <a:r>
                        <a:rPr sz="1300" b="0" spc="10" dirty="0">
                          <a:latin typeface="Calibri Light"/>
                          <a:cs typeface="Calibri Light"/>
                        </a:rPr>
                        <a:t>2016</a:t>
                      </a:r>
                      <a:endParaRPr sz="1300">
                        <a:latin typeface="Calibri Light"/>
                        <a:cs typeface="Calibri Light"/>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249655">
                <a:tc>
                  <a:txBody>
                    <a:bodyPr/>
                    <a:lstStyle/>
                    <a:p>
                      <a:pPr marL="41275">
                        <a:lnSpc>
                          <a:spcPct val="100000"/>
                        </a:lnSpc>
                        <a:spcBef>
                          <a:spcPts val="10"/>
                        </a:spcBef>
                      </a:pPr>
                      <a:r>
                        <a:rPr sz="1300" b="0" spc="5" dirty="0">
                          <a:latin typeface="Calibri Light"/>
                          <a:cs typeface="Calibri Light"/>
                        </a:rPr>
                        <a:t>Suisse</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DDE0"/>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D2D5"/>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D2D4"/>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8BA"/>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BAD"/>
                    </a:solidFill>
                  </a:tcPr>
                </a:tc>
                <a:extLst>
                  <a:ext uri="{0D108BD9-81ED-4DB2-BD59-A6C34878D82A}">
                    <a16:rowId xmlns:a16="http://schemas.microsoft.com/office/drawing/2014/main" val="10001"/>
                  </a:ext>
                </a:extLst>
              </a:tr>
              <a:tr h="249655">
                <a:tc>
                  <a:txBody>
                    <a:bodyPr/>
                    <a:lstStyle/>
                    <a:p>
                      <a:pPr marL="41275">
                        <a:lnSpc>
                          <a:spcPct val="100000"/>
                        </a:lnSpc>
                        <a:spcBef>
                          <a:spcPts val="10"/>
                        </a:spcBef>
                      </a:pPr>
                      <a:r>
                        <a:rPr sz="1300" b="0" spc="5" dirty="0">
                          <a:latin typeface="Calibri Light"/>
                          <a:cs typeface="Calibri Light"/>
                        </a:rPr>
                        <a:t>Bulle</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AE5F4"/>
                    </a:solidFill>
                  </a:tcPr>
                </a:tc>
                <a:tc>
                  <a:txBody>
                    <a:bodyPr/>
                    <a:lstStyle/>
                    <a:p>
                      <a:pPr marL="3810"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AE5F4"/>
                    </a:solidFill>
                  </a:tcPr>
                </a:tc>
                <a:tc>
                  <a:txBody>
                    <a:bodyPr/>
                    <a:lstStyle/>
                    <a:p>
                      <a:pPr marL="3810"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B1C7E5"/>
                    </a:solidFill>
                  </a:tcPr>
                </a:tc>
                <a:tc>
                  <a:txBody>
                    <a:bodyPr/>
                    <a:lstStyle/>
                    <a:p>
                      <a:pPr marL="3810"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2D3EB"/>
                    </a:solidFill>
                  </a:tcPr>
                </a:tc>
                <a:tc>
                  <a:txBody>
                    <a:bodyPr/>
                    <a:lstStyle/>
                    <a:p>
                      <a:pPr marL="3810"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AD9EE"/>
                    </a:solidFill>
                  </a:tcPr>
                </a:tc>
                <a:extLst>
                  <a:ext uri="{0D108BD9-81ED-4DB2-BD59-A6C34878D82A}">
                    <a16:rowId xmlns:a16="http://schemas.microsoft.com/office/drawing/2014/main" val="10002"/>
                  </a:ext>
                </a:extLst>
              </a:tr>
              <a:tr h="249655">
                <a:tc>
                  <a:txBody>
                    <a:bodyPr/>
                    <a:lstStyle/>
                    <a:p>
                      <a:pPr marL="41275">
                        <a:lnSpc>
                          <a:spcPct val="100000"/>
                        </a:lnSpc>
                        <a:spcBef>
                          <a:spcPts val="10"/>
                        </a:spcBef>
                      </a:pPr>
                      <a:r>
                        <a:rPr sz="1300" b="0" dirty="0">
                          <a:latin typeface="Calibri Light"/>
                          <a:cs typeface="Calibri Light"/>
                        </a:rPr>
                        <a:t>Carouge</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6B8"/>
                    </a:solidFill>
                  </a:tcPr>
                </a:tc>
                <a:tc>
                  <a:txBody>
                    <a:bodyPr/>
                    <a:lstStyle/>
                    <a:p>
                      <a:pPr marR="3175"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DFE2"/>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D0D2"/>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B1B3"/>
                    </a:solidFill>
                  </a:tcPr>
                </a:tc>
                <a:tc>
                  <a:txBody>
                    <a:bodyPr/>
                    <a:lstStyle/>
                    <a:p>
                      <a:pPr marR="3175" algn="ctr">
                        <a:lnSpc>
                          <a:spcPct val="100000"/>
                        </a:lnSpc>
                        <a:spcBef>
                          <a:spcPts val="140"/>
                        </a:spcBef>
                      </a:pPr>
                      <a:r>
                        <a:rPr sz="1300" b="0" spc="10" dirty="0">
                          <a:latin typeface="Calibri Light"/>
                          <a:cs typeface="Calibri Light"/>
                        </a:rPr>
                        <a:t>-8%</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8C8E"/>
                    </a:solidFill>
                  </a:tcPr>
                </a:tc>
                <a:extLst>
                  <a:ext uri="{0D108BD9-81ED-4DB2-BD59-A6C34878D82A}">
                    <a16:rowId xmlns:a16="http://schemas.microsoft.com/office/drawing/2014/main" val="10003"/>
                  </a:ext>
                </a:extLst>
              </a:tr>
              <a:tr h="249655">
                <a:tc>
                  <a:txBody>
                    <a:bodyPr/>
                    <a:lstStyle/>
                    <a:p>
                      <a:pPr marL="41275">
                        <a:lnSpc>
                          <a:spcPct val="100000"/>
                        </a:lnSpc>
                        <a:spcBef>
                          <a:spcPts val="10"/>
                        </a:spcBef>
                      </a:pPr>
                      <a:r>
                        <a:rPr sz="1300" b="0" spc="5" dirty="0">
                          <a:latin typeface="Calibri Light"/>
                          <a:cs typeface="Calibri Light"/>
                        </a:rPr>
                        <a:t>Delémont</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FAFD"/>
                    </a:solidFill>
                  </a:tcPr>
                </a:tc>
                <a:tc>
                  <a:txBody>
                    <a:bodyPr/>
                    <a:lstStyle/>
                    <a:p>
                      <a:pPr marR="3175"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2E4"/>
                    </a:solidFill>
                  </a:tcPr>
                </a:tc>
                <a:tc>
                  <a:txBody>
                    <a:bodyPr/>
                    <a:lstStyle/>
                    <a:p>
                      <a:pPr marR="3175"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0A2"/>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B0B3"/>
                    </a:solidFill>
                  </a:tcPr>
                </a:tc>
                <a:tc>
                  <a:txBody>
                    <a:bodyPr/>
                    <a:lstStyle/>
                    <a:p>
                      <a:pPr marR="3175" algn="ctr">
                        <a:lnSpc>
                          <a:spcPct val="100000"/>
                        </a:lnSpc>
                        <a:spcBef>
                          <a:spcPts val="140"/>
                        </a:spcBef>
                      </a:pPr>
                      <a:r>
                        <a:rPr sz="1300" b="0" spc="10" dirty="0">
                          <a:latin typeface="Calibri Light"/>
                          <a:cs typeface="Calibri Light"/>
                        </a:rPr>
                        <a:t>-9%</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7779"/>
                    </a:solidFill>
                  </a:tcPr>
                </a:tc>
                <a:extLst>
                  <a:ext uri="{0D108BD9-81ED-4DB2-BD59-A6C34878D82A}">
                    <a16:rowId xmlns:a16="http://schemas.microsoft.com/office/drawing/2014/main" val="10004"/>
                  </a:ext>
                </a:extLst>
              </a:tr>
              <a:tr h="249654">
                <a:tc>
                  <a:txBody>
                    <a:bodyPr/>
                    <a:lstStyle/>
                    <a:p>
                      <a:pPr marL="41275">
                        <a:lnSpc>
                          <a:spcPct val="100000"/>
                        </a:lnSpc>
                        <a:spcBef>
                          <a:spcPts val="10"/>
                        </a:spcBef>
                      </a:pPr>
                      <a:r>
                        <a:rPr sz="1300" b="0" spc="-10" dirty="0">
                          <a:latin typeface="Calibri Light"/>
                          <a:cs typeface="Calibri Light"/>
                        </a:rPr>
                        <a:t>Estavayer</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ED1"/>
                    </a:solidFill>
                  </a:tcPr>
                </a:tc>
                <a:tc>
                  <a:txBody>
                    <a:bodyPr/>
                    <a:lstStyle/>
                    <a:p>
                      <a:pPr marL="3810" algn="ctr">
                        <a:lnSpc>
                          <a:spcPct val="100000"/>
                        </a:lnSpc>
                        <a:spcBef>
                          <a:spcPts val="140"/>
                        </a:spcBef>
                      </a:pPr>
                      <a:r>
                        <a:rPr sz="1300" b="0" spc="10" dirty="0">
                          <a:latin typeface="Calibri Light"/>
                          <a:cs typeface="Calibri Light"/>
                        </a:rPr>
                        <a:t>9%</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80A5D4"/>
                    </a:solidFill>
                  </a:tcPr>
                </a:tc>
                <a:tc>
                  <a:txBody>
                    <a:bodyPr/>
                    <a:lstStyle/>
                    <a:p>
                      <a:pPr marR="3175" algn="ctr">
                        <a:lnSpc>
                          <a:spcPct val="100000"/>
                        </a:lnSpc>
                        <a:spcBef>
                          <a:spcPts val="140"/>
                        </a:spcBef>
                      </a:pPr>
                      <a:r>
                        <a:rPr sz="1300" b="0" spc="10" dirty="0">
                          <a:latin typeface="Calibri Light"/>
                          <a:cs typeface="Calibri Light"/>
                        </a:rPr>
                        <a:t>11%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5A8AC6"/>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698"/>
                    </a:solidFill>
                  </a:tcPr>
                </a:tc>
                <a:extLst>
                  <a:ext uri="{0D108BD9-81ED-4DB2-BD59-A6C34878D82A}">
                    <a16:rowId xmlns:a16="http://schemas.microsoft.com/office/drawing/2014/main" val="10005"/>
                  </a:ext>
                </a:extLst>
              </a:tr>
              <a:tr h="249655">
                <a:tc>
                  <a:txBody>
                    <a:bodyPr/>
                    <a:lstStyle/>
                    <a:p>
                      <a:pPr marL="41275">
                        <a:lnSpc>
                          <a:spcPct val="100000"/>
                        </a:lnSpc>
                        <a:spcBef>
                          <a:spcPts val="10"/>
                        </a:spcBef>
                      </a:pPr>
                      <a:r>
                        <a:rPr sz="1300" b="0" spc="5" dirty="0">
                          <a:latin typeface="Calibri Light"/>
                          <a:cs typeface="Calibri Light"/>
                        </a:rPr>
                        <a:t>Fribourg</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9CB"/>
                    </a:solidFill>
                  </a:tcPr>
                </a:tc>
                <a:tc>
                  <a:txBody>
                    <a:bodyPr/>
                    <a:lstStyle/>
                    <a:p>
                      <a:pPr marR="3175"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4A6"/>
                    </a:solidFill>
                  </a:tcPr>
                </a:tc>
                <a:tc>
                  <a:txBody>
                    <a:bodyPr/>
                    <a:lstStyle/>
                    <a:p>
                      <a:pPr marL="6985" algn="ctr">
                        <a:lnSpc>
                          <a:spcPct val="100000"/>
                        </a:lnSpc>
                        <a:spcBef>
                          <a:spcPts val="140"/>
                        </a:spcBef>
                      </a:pPr>
                      <a:r>
                        <a:rPr sz="1300" b="0" spc="10" dirty="0">
                          <a:latin typeface="Calibri Light"/>
                          <a:cs typeface="Calibri Light"/>
                        </a:rPr>
                        <a:t>-11%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696B"/>
                    </a:solidFill>
                  </a:tcPr>
                </a:tc>
                <a:tc>
                  <a:txBody>
                    <a:bodyPr/>
                    <a:lstStyle/>
                    <a:p>
                      <a:pPr marR="3175"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597"/>
                    </a:solidFill>
                  </a:tcPr>
                </a:tc>
                <a:tc>
                  <a:txBody>
                    <a:bodyPr/>
                    <a:lstStyle/>
                    <a:p>
                      <a:pPr marL="6985" algn="ctr">
                        <a:lnSpc>
                          <a:spcPct val="100000"/>
                        </a:lnSpc>
                        <a:spcBef>
                          <a:spcPts val="140"/>
                        </a:spcBef>
                      </a:pPr>
                      <a:r>
                        <a:rPr sz="1300" b="0" spc="10" dirty="0">
                          <a:latin typeface="Calibri Light"/>
                          <a:cs typeface="Calibri Light"/>
                        </a:rPr>
                        <a:t>-10%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7476"/>
                    </a:solidFill>
                  </a:tcPr>
                </a:tc>
                <a:extLst>
                  <a:ext uri="{0D108BD9-81ED-4DB2-BD59-A6C34878D82A}">
                    <a16:rowId xmlns:a16="http://schemas.microsoft.com/office/drawing/2014/main" val="10006"/>
                  </a:ext>
                </a:extLst>
              </a:tr>
              <a:tr h="249655">
                <a:tc>
                  <a:txBody>
                    <a:bodyPr/>
                    <a:lstStyle/>
                    <a:p>
                      <a:pPr marL="41275">
                        <a:lnSpc>
                          <a:spcPct val="100000"/>
                        </a:lnSpc>
                        <a:spcBef>
                          <a:spcPts val="10"/>
                        </a:spcBef>
                      </a:pPr>
                      <a:r>
                        <a:rPr sz="1300" b="0" dirty="0">
                          <a:latin typeface="Calibri Light"/>
                          <a:cs typeface="Calibri Light"/>
                        </a:rPr>
                        <a:t>Genève</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5C7"/>
                    </a:solidFill>
                  </a:tcPr>
                </a:tc>
                <a:tc>
                  <a:txBody>
                    <a:bodyPr/>
                    <a:lstStyle/>
                    <a:p>
                      <a:pPr marR="3175"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ACC"/>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4B6"/>
                    </a:solidFill>
                  </a:tcPr>
                </a:tc>
                <a:tc>
                  <a:txBody>
                    <a:bodyPr/>
                    <a:lstStyle/>
                    <a:p>
                      <a:pPr marR="3175"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5A8"/>
                    </a:solidFill>
                  </a:tcPr>
                </a:tc>
                <a:tc>
                  <a:txBody>
                    <a:bodyPr/>
                    <a:lstStyle/>
                    <a:p>
                      <a:pPr marR="3175"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C9F"/>
                    </a:solidFill>
                  </a:tcPr>
                </a:tc>
                <a:extLst>
                  <a:ext uri="{0D108BD9-81ED-4DB2-BD59-A6C34878D82A}">
                    <a16:rowId xmlns:a16="http://schemas.microsoft.com/office/drawing/2014/main" val="10007"/>
                  </a:ext>
                </a:extLst>
              </a:tr>
              <a:tr h="249655">
                <a:tc>
                  <a:txBody>
                    <a:bodyPr/>
                    <a:lstStyle/>
                    <a:p>
                      <a:pPr marL="41275">
                        <a:lnSpc>
                          <a:spcPct val="100000"/>
                        </a:lnSpc>
                        <a:spcBef>
                          <a:spcPts val="10"/>
                        </a:spcBef>
                      </a:pPr>
                      <a:r>
                        <a:rPr sz="1300" b="0" spc="5" dirty="0">
                          <a:latin typeface="Calibri Light"/>
                          <a:cs typeface="Calibri Light"/>
                        </a:rPr>
                        <a:t>Martigny</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8C1E2"/>
                    </a:solidFill>
                  </a:tcPr>
                </a:tc>
                <a:tc>
                  <a:txBody>
                    <a:bodyPr/>
                    <a:lstStyle/>
                    <a:p>
                      <a:pPr marL="3810"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9AB7DD"/>
                    </a:solidFill>
                  </a:tcPr>
                </a:tc>
                <a:tc>
                  <a:txBody>
                    <a:bodyPr/>
                    <a:lstStyle/>
                    <a:p>
                      <a:pPr marL="3810"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5D5EC"/>
                    </a:solidFill>
                  </a:tcPr>
                </a:tc>
                <a:tc>
                  <a:txBody>
                    <a:bodyPr/>
                    <a:lstStyle/>
                    <a:p>
                      <a:pPr marL="3810"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BE5F4"/>
                    </a:solidFill>
                  </a:tcPr>
                </a:tc>
                <a:tc>
                  <a:txBody>
                    <a:bodyPr/>
                    <a:lstStyle/>
                    <a:p>
                      <a:pPr marL="3810"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F5F7"/>
                    </a:solidFill>
                  </a:tcPr>
                </a:tc>
                <a:extLst>
                  <a:ext uri="{0D108BD9-81ED-4DB2-BD59-A6C34878D82A}">
                    <a16:rowId xmlns:a16="http://schemas.microsoft.com/office/drawing/2014/main" val="10008"/>
                  </a:ext>
                </a:extLst>
              </a:tr>
              <a:tr h="249655">
                <a:tc>
                  <a:txBody>
                    <a:bodyPr/>
                    <a:lstStyle/>
                    <a:p>
                      <a:pPr marL="41275">
                        <a:lnSpc>
                          <a:spcPct val="100000"/>
                        </a:lnSpc>
                        <a:spcBef>
                          <a:spcPts val="10"/>
                        </a:spcBef>
                      </a:pPr>
                      <a:r>
                        <a:rPr sz="1300" b="0" spc="5" dirty="0">
                          <a:latin typeface="Calibri Light"/>
                          <a:cs typeface="Calibri Light"/>
                        </a:rPr>
                        <a:t>Meyrin</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BBE"/>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8AB"/>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B2B4"/>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8AB"/>
                    </a:solidFill>
                  </a:tcPr>
                </a:tc>
                <a:extLst>
                  <a:ext uri="{0D108BD9-81ED-4DB2-BD59-A6C34878D82A}">
                    <a16:rowId xmlns:a16="http://schemas.microsoft.com/office/drawing/2014/main" val="10009"/>
                  </a:ext>
                </a:extLst>
              </a:tr>
              <a:tr h="249655">
                <a:tc>
                  <a:txBody>
                    <a:bodyPr/>
                    <a:lstStyle/>
                    <a:p>
                      <a:pPr marL="41275">
                        <a:lnSpc>
                          <a:spcPct val="100000"/>
                        </a:lnSpc>
                        <a:spcBef>
                          <a:spcPts val="10"/>
                        </a:spcBef>
                      </a:pPr>
                      <a:r>
                        <a:rPr sz="1300" b="0" spc="5" dirty="0">
                          <a:latin typeface="Calibri Light"/>
                          <a:cs typeface="Calibri Light"/>
                        </a:rPr>
                        <a:t>Monthey</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1D3EB"/>
                    </a:solidFill>
                  </a:tcPr>
                </a:tc>
                <a:tc>
                  <a:txBody>
                    <a:bodyPr/>
                    <a:lstStyle/>
                    <a:p>
                      <a:pPr marL="3810"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B5CBE7"/>
                    </a:solidFill>
                  </a:tcPr>
                </a:tc>
                <a:tc>
                  <a:txBody>
                    <a:bodyPr/>
                    <a:lstStyle/>
                    <a:p>
                      <a:pPr marL="3810"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CFCFF"/>
                    </a:solidFill>
                  </a:tcPr>
                </a:tc>
                <a:tc>
                  <a:txBody>
                    <a:bodyPr/>
                    <a:lstStyle/>
                    <a:p>
                      <a:pPr marR="3175"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6C9"/>
                    </a:solidFill>
                  </a:tcPr>
                </a:tc>
                <a:tc>
                  <a:txBody>
                    <a:bodyPr/>
                    <a:lstStyle/>
                    <a:p>
                      <a:pPr marR="3175"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3A5"/>
                    </a:solidFill>
                  </a:tcPr>
                </a:tc>
                <a:extLst>
                  <a:ext uri="{0D108BD9-81ED-4DB2-BD59-A6C34878D82A}">
                    <a16:rowId xmlns:a16="http://schemas.microsoft.com/office/drawing/2014/main" val="10010"/>
                  </a:ext>
                </a:extLst>
              </a:tr>
              <a:tr h="249655">
                <a:tc>
                  <a:txBody>
                    <a:bodyPr/>
                    <a:lstStyle/>
                    <a:p>
                      <a:pPr marL="41275">
                        <a:lnSpc>
                          <a:spcPct val="100000"/>
                        </a:lnSpc>
                        <a:spcBef>
                          <a:spcPts val="10"/>
                        </a:spcBef>
                      </a:pPr>
                      <a:r>
                        <a:rPr sz="1300" b="0" dirty="0">
                          <a:latin typeface="Calibri Light"/>
                          <a:cs typeface="Calibri Light"/>
                        </a:rPr>
                        <a:t>Montreux</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6%</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DC5E4"/>
                    </a:solidFill>
                  </a:tcPr>
                </a:tc>
                <a:tc>
                  <a:txBody>
                    <a:bodyPr/>
                    <a:lstStyle/>
                    <a:p>
                      <a:pPr marL="3810"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5E1F2"/>
                    </a:solidFill>
                  </a:tcPr>
                </a:tc>
                <a:tc>
                  <a:txBody>
                    <a:bodyPr/>
                    <a:lstStyle/>
                    <a:p>
                      <a:pPr marL="3810"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9DB9DE"/>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ABD"/>
                    </a:solidFill>
                  </a:tcPr>
                </a:tc>
                <a:extLst>
                  <a:ext uri="{0D108BD9-81ED-4DB2-BD59-A6C34878D82A}">
                    <a16:rowId xmlns:a16="http://schemas.microsoft.com/office/drawing/2014/main" val="10011"/>
                  </a:ext>
                </a:extLst>
              </a:tr>
              <a:tr h="249655">
                <a:tc>
                  <a:txBody>
                    <a:bodyPr/>
                    <a:lstStyle/>
                    <a:p>
                      <a:pPr marL="41275">
                        <a:lnSpc>
                          <a:spcPct val="100000"/>
                        </a:lnSpc>
                        <a:spcBef>
                          <a:spcPts val="10"/>
                        </a:spcBef>
                      </a:pPr>
                      <a:r>
                        <a:rPr sz="1300" b="0" dirty="0">
                          <a:latin typeface="Calibri Light"/>
                          <a:cs typeface="Calibri Light"/>
                        </a:rPr>
                        <a:t>Morges</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4E6"/>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BCE"/>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7A9"/>
                    </a:solidFill>
                  </a:tcPr>
                </a:tc>
                <a:tc>
                  <a:txBody>
                    <a:bodyPr/>
                    <a:lstStyle/>
                    <a:p>
                      <a:pPr marR="3175" algn="ctr">
                        <a:lnSpc>
                          <a:spcPct val="100000"/>
                        </a:lnSpc>
                        <a:spcBef>
                          <a:spcPts val="140"/>
                        </a:spcBef>
                      </a:pPr>
                      <a:r>
                        <a:rPr sz="1300" b="0" spc="10" dirty="0">
                          <a:latin typeface="Calibri Light"/>
                          <a:cs typeface="Calibri Light"/>
                        </a:rPr>
                        <a:t>-8%</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8284"/>
                    </a:solidFill>
                  </a:tcPr>
                </a:tc>
                <a:tc>
                  <a:txBody>
                    <a:bodyPr/>
                    <a:lstStyle/>
                    <a:p>
                      <a:pPr marR="3175" algn="ctr">
                        <a:lnSpc>
                          <a:spcPct val="100000"/>
                        </a:lnSpc>
                        <a:spcBef>
                          <a:spcPts val="140"/>
                        </a:spcBef>
                      </a:pPr>
                      <a:r>
                        <a:rPr sz="1300" b="0" spc="10" dirty="0">
                          <a:latin typeface="Calibri Light"/>
                          <a:cs typeface="Calibri Light"/>
                        </a:rPr>
                        <a:t>-8%</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8284"/>
                    </a:solidFill>
                  </a:tcPr>
                </a:tc>
                <a:extLst>
                  <a:ext uri="{0D108BD9-81ED-4DB2-BD59-A6C34878D82A}">
                    <a16:rowId xmlns:a16="http://schemas.microsoft.com/office/drawing/2014/main" val="10012"/>
                  </a:ext>
                </a:extLst>
              </a:tr>
              <a:tr h="249655">
                <a:tc>
                  <a:txBody>
                    <a:bodyPr/>
                    <a:lstStyle/>
                    <a:p>
                      <a:pPr marL="41275">
                        <a:lnSpc>
                          <a:spcPct val="100000"/>
                        </a:lnSpc>
                        <a:spcBef>
                          <a:spcPts val="10"/>
                        </a:spcBef>
                      </a:pPr>
                      <a:r>
                        <a:rPr sz="1300" b="0" dirty="0">
                          <a:latin typeface="Calibri Light"/>
                          <a:cs typeface="Calibri Light"/>
                        </a:rPr>
                        <a:t>Neuchâtel</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AAD"/>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AEB0"/>
                    </a:solidFill>
                  </a:tcPr>
                </a:tc>
                <a:tc>
                  <a:txBody>
                    <a:bodyPr/>
                    <a:lstStyle/>
                    <a:p>
                      <a:pPr marR="3175"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699"/>
                    </a:solidFill>
                  </a:tcPr>
                </a:tc>
                <a:tc>
                  <a:txBody>
                    <a:bodyPr/>
                    <a:lstStyle/>
                    <a:p>
                      <a:pPr marR="3175"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A9C"/>
                    </a:solidFill>
                  </a:tcPr>
                </a:tc>
                <a:tc>
                  <a:txBody>
                    <a:bodyPr/>
                    <a:lstStyle/>
                    <a:p>
                      <a:pPr marL="6985" algn="ctr">
                        <a:lnSpc>
                          <a:spcPct val="100000"/>
                        </a:lnSpc>
                        <a:spcBef>
                          <a:spcPts val="140"/>
                        </a:spcBef>
                      </a:pPr>
                      <a:r>
                        <a:rPr sz="1300" b="0" spc="10" dirty="0">
                          <a:latin typeface="Calibri Light"/>
                          <a:cs typeface="Calibri Light"/>
                        </a:rPr>
                        <a:t>-10%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7577"/>
                    </a:solidFill>
                  </a:tcPr>
                </a:tc>
                <a:extLst>
                  <a:ext uri="{0D108BD9-81ED-4DB2-BD59-A6C34878D82A}">
                    <a16:rowId xmlns:a16="http://schemas.microsoft.com/office/drawing/2014/main" val="10013"/>
                  </a:ext>
                </a:extLst>
              </a:tr>
              <a:tr h="249655">
                <a:tc>
                  <a:txBody>
                    <a:bodyPr/>
                    <a:lstStyle/>
                    <a:p>
                      <a:pPr marL="41275">
                        <a:lnSpc>
                          <a:spcPct val="100000"/>
                        </a:lnSpc>
                        <a:spcBef>
                          <a:spcPts val="10"/>
                        </a:spcBef>
                      </a:pPr>
                      <a:r>
                        <a:rPr sz="1300" b="0" dirty="0">
                          <a:latin typeface="Calibri Light"/>
                          <a:cs typeface="Calibri Light"/>
                        </a:rPr>
                        <a:t>Nyon</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F0F3"/>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DC0"/>
                    </a:solidFill>
                  </a:tcPr>
                </a:tc>
                <a:tc>
                  <a:txBody>
                    <a:bodyPr/>
                    <a:lstStyle/>
                    <a:p>
                      <a:pPr marR="3175"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BDC0"/>
                    </a:solidFill>
                  </a:tcPr>
                </a:tc>
                <a:tc>
                  <a:txBody>
                    <a:bodyPr/>
                    <a:lstStyle/>
                    <a:p>
                      <a:pPr marR="3175" algn="ctr">
                        <a:lnSpc>
                          <a:spcPct val="100000"/>
                        </a:lnSpc>
                        <a:spcBef>
                          <a:spcPts val="140"/>
                        </a:spcBef>
                      </a:pPr>
                      <a:r>
                        <a:rPr sz="1300" b="0" spc="10" dirty="0">
                          <a:latin typeface="Calibri Light"/>
                          <a:cs typeface="Calibri Light"/>
                        </a:rPr>
                        <a:t>-5%</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B1B3"/>
                    </a:solidFill>
                  </a:tcPr>
                </a:tc>
                <a:tc>
                  <a:txBody>
                    <a:bodyPr/>
                    <a:lstStyle/>
                    <a:p>
                      <a:pPr marR="3175" algn="ctr">
                        <a:lnSpc>
                          <a:spcPct val="100000"/>
                        </a:lnSpc>
                        <a:spcBef>
                          <a:spcPts val="140"/>
                        </a:spcBef>
                      </a:pPr>
                      <a:r>
                        <a:rPr sz="1300" b="0" spc="10" dirty="0">
                          <a:latin typeface="Calibri Light"/>
                          <a:cs typeface="Calibri Light"/>
                        </a:rPr>
                        <a:t>-7%</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99193"/>
                    </a:solidFill>
                  </a:tcPr>
                </a:tc>
                <a:extLst>
                  <a:ext uri="{0D108BD9-81ED-4DB2-BD59-A6C34878D82A}">
                    <a16:rowId xmlns:a16="http://schemas.microsoft.com/office/drawing/2014/main" val="10014"/>
                  </a:ext>
                </a:extLst>
              </a:tr>
              <a:tr h="249655">
                <a:tc>
                  <a:txBody>
                    <a:bodyPr/>
                    <a:lstStyle/>
                    <a:p>
                      <a:pPr marL="41275">
                        <a:lnSpc>
                          <a:spcPct val="100000"/>
                        </a:lnSpc>
                        <a:spcBef>
                          <a:spcPts val="10"/>
                        </a:spcBef>
                      </a:pPr>
                      <a:r>
                        <a:rPr sz="1300" b="0" spc="5" dirty="0">
                          <a:latin typeface="Calibri Light"/>
                          <a:cs typeface="Calibri Light"/>
                        </a:rPr>
                        <a:t>Sion</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L="3810"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BF0F9"/>
                    </a:solidFill>
                  </a:tcPr>
                </a:tc>
                <a:tc>
                  <a:txBody>
                    <a:bodyPr/>
                    <a:lstStyle/>
                    <a:p>
                      <a:pPr marL="3810"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0F4FB"/>
                    </a:solidFill>
                  </a:tcPr>
                </a:tc>
                <a:tc>
                  <a:txBody>
                    <a:bodyPr/>
                    <a:lstStyle/>
                    <a:p>
                      <a:pPr marL="3810"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F1F3"/>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ED1"/>
                    </a:solidFill>
                  </a:tcPr>
                </a:tc>
                <a:extLst>
                  <a:ext uri="{0D108BD9-81ED-4DB2-BD59-A6C34878D82A}">
                    <a16:rowId xmlns:a16="http://schemas.microsoft.com/office/drawing/2014/main" val="10015"/>
                  </a:ext>
                </a:extLst>
              </a:tr>
              <a:tr h="249655">
                <a:tc>
                  <a:txBody>
                    <a:bodyPr/>
                    <a:lstStyle/>
                    <a:p>
                      <a:pPr marL="41275">
                        <a:lnSpc>
                          <a:spcPct val="100000"/>
                        </a:lnSpc>
                        <a:spcBef>
                          <a:spcPts val="10"/>
                        </a:spcBef>
                      </a:pPr>
                      <a:r>
                        <a:rPr sz="1300" b="0" spc="-10" dirty="0">
                          <a:latin typeface="Calibri Light"/>
                          <a:cs typeface="Calibri Light"/>
                        </a:rPr>
                        <a:t>Vevey</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AED"/>
                    </a:solidFill>
                  </a:tcPr>
                </a:tc>
                <a:tc>
                  <a:txBody>
                    <a:bodyPr/>
                    <a:lstStyle/>
                    <a:p>
                      <a:pPr marR="3175" algn="ctr">
                        <a:lnSpc>
                          <a:spcPct val="100000"/>
                        </a:lnSpc>
                        <a:spcBef>
                          <a:spcPts val="140"/>
                        </a:spcBef>
                      </a:pPr>
                      <a:r>
                        <a:rPr sz="1300" b="0" spc="10" dirty="0">
                          <a:latin typeface="Calibri Light"/>
                          <a:cs typeface="Calibri Light"/>
                        </a:rPr>
                        <a:t>-3%</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ACACD"/>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5E8"/>
                    </a:solidFill>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5E8"/>
                    </a:solidFill>
                  </a:tcPr>
                </a:tc>
                <a:tc>
                  <a:txBody>
                    <a:bodyPr/>
                    <a:lstStyle/>
                    <a:p>
                      <a:pPr marR="3175"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1E3"/>
                    </a:solidFill>
                  </a:tcPr>
                </a:tc>
                <a:tc>
                  <a:txBody>
                    <a:bodyPr/>
                    <a:lstStyle/>
                    <a:p>
                      <a:pPr marL="3810"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6F8FD"/>
                    </a:solidFill>
                  </a:tcPr>
                </a:tc>
                <a:extLst>
                  <a:ext uri="{0D108BD9-81ED-4DB2-BD59-A6C34878D82A}">
                    <a16:rowId xmlns:a16="http://schemas.microsoft.com/office/drawing/2014/main" val="10016"/>
                  </a:ext>
                </a:extLst>
              </a:tr>
              <a:tr h="249655">
                <a:tc>
                  <a:txBody>
                    <a:bodyPr/>
                    <a:lstStyle/>
                    <a:p>
                      <a:pPr marL="41275">
                        <a:lnSpc>
                          <a:spcPct val="100000"/>
                        </a:lnSpc>
                        <a:spcBef>
                          <a:spcPts val="10"/>
                        </a:spcBef>
                      </a:pPr>
                      <a:r>
                        <a:rPr sz="1300" b="0" spc="-5" dirty="0">
                          <a:latin typeface="Calibri Light"/>
                          <a:cs typeface="Calibri Light"/>
                        </a:rPr>
                        <a:t>Yverdon</a:t>
                      </a:r>
                      <a:endParaRPr sz="1300">
                        <a:latin typeface="Calibri Light"/>
                        <a:cs typeface="Calibri Light"/>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810" algn="ctr">
                        <a:lnSpc>
                          <a:spcPct val="100000"/>
                        </a:lnSpc>
                        <a:spcBef>
                          <a:spcPts val="140"/>
                        </a:spcBef>
                      </a:pPr>
                      <a:r>
                        <a:rPr sz="1300" b="0" spc="10" dirty="0">
                          <a:latin typeface="Calibri Light"/>
                          <a:cs typeface="Calibri Light"/>
                        </a:rPr>
                        <a:t>0%</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CFCFF"/>
                    </a:solidFill>
                  </a:tcPr>
                </a:tc>
                <a:tc>
                  <a:txBody>
                    <a:bodyPr/>
                    <a:lstStyle/>
                    <a:p>
                      <a:pPr marL="3810" algn="ctr">
                        <a:lnSpc>
                          <a:spcPct val="100000"/>
                        </a:lnSpc>
                        <a:spcBef>
                          <a:spcPts val="140"/>
                        </a:spcBef>
                      </a:pPr>
                      <a:r>
                        <a:rPr sz="1300" b="0" spc="10" dirty="0">
                          <a:latin typeface="Calibri Light"/>
                          <a:cs typeface="Calibri Light"/>
                        </a:rPr>
                        <a:t>4%</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5A8AC6"/>
                    </a:solidFill>
                  </a:tcPr>
                </a:tc>
                <a:tc>
                  <a:txBody>
                    <a:bodyPr/>
                    <a:lstStyle/>
                    <a:p>
                      <a:pPr marR="3175" algn="ctr">
                        <a:lnSpc>
                          <a:spcPct val="100000"/>
                        </a:lnSpc>
                        <a:spcBef>
                          <a:spcPts val="140"/>
                        </a:spcBef>
                      </a:pPr>
                      <a:r>
                        <a:rPr sz="1300" b="0" spc="10" dirty="0">
                          <a:latin typeface="Calibri Light"/>
                          <a:cs typeface="Calibri Light"/>
                        </a:rPr>
                        <a:t>-1%</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9EC"/>
                    </a:solidFill>
                  </a:tcPr>
                </a:tc>
                <a:tc>
                  <a:txBody>
                    <a:bodyPr/>
                    <a:lstStyle/>
                    <a:p>
                      <a:pPr marR="3175" algn="ctr">
                        <a:lnSpc>
                          <a:spcPct val="100000"/>
                        </a:lnSpc>
                        <a:spcBef>
                          <a:spcPts val="140"/>
                        </a:spcBef>
                      </a:pPr>
                      <a:r>
                        <a:rPr sz="1300" b="0" spc="10" dirty="0">
                          <a:latin typeface="Calibri Light"/>
                          <a:cs typeface="Calibri Light"/>
                        </a:rPr>
                        <a:t>-2%</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BE3E6"/>
                    </a:solidFill>
                  </a:tcPr>
                </a:tc>
                <a:tc>
                  <a:txBody>
                    <a:bodyPr/>
                    <a:lstStyle/>
                    <a:p>
                      <a:pPr marR="3175" algn="ctr">
                        <a:lnSpc>
                          <a:spcPct val="100000"/>
                        </a:lnSpc>
                        <a:spcBef>
                          <a:spcPts val="140"/>
                        </a:spcBef>
                      </a:pPr>
                      <a:r>
                        <a:rPr sz="1300" b="0" spc="10" dirty="0">
                          <a:latin typeface="Calibri Light"/>
                          <a:cs typeface="Calibri Light"/>
                        </a:rPr>
                        <a:t>-8%</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8183"/>
                    </a:solidFill>
                  </a:tcPr>
                </a:tc>
                <a:tc>
                  <a:txBody>
                    <a:bodyPr/>
                    <a:lstStyle/>
                    <a:p>
                      <a:pPr marR="3175" algn="ctr">
                        <a:lnSpc>
                          <a:spcPct val="100000"/>
                        </a:lnSpc>
                        <a:spcBef>
                          <a:spcPts val="140"/>
                        </a:spcBef>
                      </a:pPr>
                      <a:r>
                        <a:rPr sz="1300" b="0" spc="10" dirty="0">
                          <a:latin typeface="Calibri Light"/>
                          <a:cs typeface="Calibri Light"/>
                        </a:rPr>
                        <a:t>-9%</a:t>
                      </a:r>
                      <a:endParaRPr sz="1300">
                        <a:latin typeface="Calibri Light"/>
                        <a:cs typeface="Calibri Light"/>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8696B"/>
                    </a:solidFill>
                  </a:tcPr>
                </a:tc>
                <a:extLst>
                  <a:ext uri="{0D108BD9-81ED-4DB2-BD59-A6C34878D82A}">
                    <a16:rowId xmlns:a16="http://schemas.microsoft.com/office/drawing/2014/main" val="10017"/>
                  </a:ext>
                </a:extLst>
              </a:tr>
            </a:tbl>
          </a:graphicData>
        </a:graphic>
      </p:graphicFrame>
      <p:sp>
        <p:nvSpPr>
          <p:cNvPr id="4" name="object 4"/>
          <p:cNvSpPr txBox="1"/>
          <p:nvPr/>
        </p:nvSpPr>
        <p:spPr>
          <a:xfrm>
            <a:off x="814470" y="1623832"/>
            <a:ext cx="2607310" cy="227329"/>
          </a:xfrm>
          <a:prstGeom prst="rect">
            <a:avLst/>
          </a:prstGeom>
        </p:spPr>
        <p:txBody>
          <a:bodyPr vert="horz" wrap="square" lIns="0" tIns="15240" rIns="0" bIns="0" rtlCol="0">
            <a:spAutoFit/>
          </a:bodyPr>
          <a:lstStyle/>
          <a:p>
            <a:pPr marL="12700">
              <a:lnSpc>
                <a:spcPct val="100000"/>
              </a:lnSpc>
              <a:spcBef>
                <a:spcPts val="120"/>
              </a:spcBef>
            </a:pPr>
            <a:r>
              <a:rPr sz="1300" b="0" dirty="0">
                <a:latin typeface="Calibri Light"/>
                <a:cs typeface="Calibri Light"/>
              </a:rPr>
              <a:t>Evolution </a:t>
            </a:r>
            <a:r>
              <a:rPr sz="1300" b="0" spc="10" dirty="0">
                <a:latin typeface="Calibri Light"/>
                <a:cs typeface="Calibri Light"/>
              </a:rPr>
              <a:t>du </a:t>
            </a:r>
            <a:r>
              <a:rPr sz="1300" b="0" spc="5" dirty="0">
                <a:latin typeface="Calibri Light"/>
                <a:cs typeface="Calibri Light"/>
              </a:rPr>
              <a:t>nombre</a:t>
            </a:r>
            <a:r>
              <a:rPr sz="1300" b="0" spc="-45" dirty="0">
                <a:latin typeface="Calibri Light"/>
                <a:cs typeface="Calibri Light"/>
              </a:rPr>
              <a:t> </a:t>
            </a:r>
            <a:r>
              <a:rPr sz="1300" b="0" spc="5" dirty="0">
                <a:latin typeface="Calibri Light"/>
                <a:cs typeface="Calibri Light"/>
              </a:rPr>
              <a:t>d'établissements</a:t>
            </a:r>
            <a:endParaRPr sz="1300">
              <a:latin typeface="Calibri Light"/>
              <a:cs typeface="Calibri Light"/>
            </a:endParaRPr>
          </a:p>
        </p:txBody>
      </p:sp>
    </p:spTree>
    <p:extLst>
      <p:ext uri="{BB962C8B-B14F-4D97-AF65-F5344CB8AC3E}">
        <p14:creationId xmlns:p14="http://schemas.microsoft.com/office/powerpoint/2010/main" val="2855611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3568" y="332656"/>
            <a:ext cx="8296713" cy="566822"/>
          </a:xfrm>
          <a:prstGeom prst="rect">
            <a:avLst/>
          </a:prstGeom>
        </p:spPr>
        <p:txBody>
          <a:bodyPr vert="horz" wrap="square" lIns="0" tIns="12700" rIns="0" bIns="0" rtlCol="0">
            <a:spAutoFit/>
          </a:bodyPr>
          <a:lstStyle/>
          <a:p>
            <a:pPr marL="12700">
              <a:lnSpc>
                <a:spcPct val="100000"/>
              </a:lnSpc>
              <a:spcBef>
                <a:spcPts val="100"/>
              </a:spcBef>
            </a:pPr>
            <a:r>
              <a:rPr sz="3600" spc="-5" dirty="0" smtClean="0">
                <a:latin typeface="+mn-lt"/>
              </a:rPr>
              <a:t>Assurances</a:t>
            </a:r>
            <a:r>
              <a:rPr lang="fr-CH" sz="3600" spc="-5" dirty="0" smtClean="0">
                <a:latin typeface="+mn-lt"/>
              </a:rPr>
              <a:t> </a:t>
            </a:r>
            <a:r>
              <a:rPr sz="3600" spc="-5" dirty="0" smtClean="0">
                <a:latin typeface="+mn-lt"/>
              </a:rPr>
              <a:t>: </a:t>
            </a:r>
            <a:r>
              <a:rPr sz="3600" dirty="0">
                <a:latin typeface="+mn-lt"/>
              </a:rPr>
              <a:t>détail des</a:t>
            </a:r>
            <a:r>
              <a:rPr sz="3600" spc="-40" dirty="0">
                <a:latin typeface="+mn-lt"/>
              </a:rPr>
              <a:t> </a:t>
            </a:r>
            <a:r>
              <a:rPr sz="3600" spc="-5" dirty="0" err="1" smtClean="0">
                <a:latin typeface="+mn-lt"/>
              </a:rPr>
              <a:t>fuites</a:t>
            </a:r>
            <a:r>
              <a:rPr lang="fr-CH" sz="3600" spc="-5" dirty="0" smtClean="0">
                <a:latin typeface="+mn-lt"/>
              </a:rPr>
              <a:t> financières</a:t>
            </a:r>
            <a:endParaRPr sz="3600" spc="-5" dirty="0">
              <a:latin typeface="+mn-lt"/>
            </a:endParaRPr>
          </a:p>
        </p:txBody>
      </p:sp>
      <p:graphicFrame>
        <p:nvGraphicFramePr>
          <p:cNvPr id="4" name="object 4"/>
          <p:cNvGraphicFramePr>
            <a:graphicFrameLocks noGrp="1"/>
          </p:cNvGraphicFramePr>
          <p:nvPr>
            <p:extLst>
              <p:ext uri="{D42A27DB-BD31-4B8C-83A1-F6EECF244321}">
                <p14:modId xmlns:p14="http://schemas.microsoft.com/office/powerpoint/2010/main" val="3429984584"/>
              </p:ext>
            </p:extLst>
          </p:nvPr>
        </p:nvGraphicFramePr>
        <p:xfrm>
          <a:off x="206823" y="1340768"/>
          <a:ext cx="8829673" cy="1091700"/>
        </p:xfrm>
        <a:graphic>
          <a:graphicData uri="http://schemas.openxmlformats.org/drawingml/2006/table">
            <a:tbl>
              <a:tblPr firstRow="1" bandRow="1">
                <a:tableStyleId>{2D5ABB26-0587-4C30-8999-92F81FD0307C}</a:tableStyleId>
              </a:tblPr>
              <a:tblGrid>
                <a:gridCol w="1783080">
                  <a:extLst>
                    <a:ext uri="{9D8B030D-6E8A-4147-A177-3AD203B41FA5}">
                      <a16:colId xmlns:a16="http://schemas.microsoft.com/office/drawing/2014/main" val="20000"/>
                    </a:ext>
                  </a:extLst>
                </a:gridCol>
                <a:gridCol w="2122805">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1843404">
                  <a:extLst>
                    <a:ext uri="{9D8B030D-6E8A-4147-A177-3AD203B41FA5}">
                      <a16:colId xmlns:a16="http://schemas.microsoft.com/office/drawing/2014/main" val="20003"/>
                    </a:ext>
                  </a:extLst>
                </a:gridCol>
                <a:gridCol w="2110104">
                  <a:extLst>
                    <a:ext uri="{9D8B030D-6E8A-4147-A177-3AD203B41FA5}">
                      <a16:colId xmlns:a16="http://schemas.microsoft.com/office/drawing/2014/main" val="20004"/>
                    </a:ext>
                  </a:extLst>
                </a:gridCol>
              </a:tblGrid>
              <a:tr h="181950">
                <a:tc>
                  <a:txBody>
                    <a:bodyPr/>
                    <a:lstStyle/>
                    <a:p>
                      <a:pPr marL="297180">
                        <a:lnSpc>
                          <a:spcPts val="1280"/>
                        </a:lnSpc>
                      </a:pPr>
                      <a:r>
                        <a:rPr sz="1150" b="1" spc="-5" dirty="0">
                          <a:latin typeface="Calibri"/>
                          <a:cs typeface="Calibri"/>
                        </a:rPr>
                        <a:t>Ménages</a:t>
                      </a:r>
                      <a:r>
                        <a:rPr sz="1150" b="1" spc="-15" dirty="0">
                          <a:latin typeface="Calibri"/>
                          <a:cs typeface="Calibri"/>
                        </a:rPr>
                        <a:t> </a:t>
                      </a:r>
                      <a:r>
                        <a:rPr sz="1150" b="1" spc="-5" dirty="0">
                          <a:latin typeface="Calibri"/>
                          <a:cs typeface="Calibri"/>
                        </a:rPr>
                        <a:t>Neuchâtel</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88010">
                        <a:lnSpc>
                          <a:spcPts val="1280"/>
                        </a:lnSpc>
                      </a:pPr>
                      <a:r>
                        <a:rPr sz="1150" b="1" spc="-5" dirty="0">
                          <a:latin typeface="Calibri"/>
                          <a:cs typeface="Calibri"/>
                        </a:rPr>
                        <a:t>80923</a:t>
                      </a:r>
                      <a:r>
                        <a:rPr sz="1150" b="1" spc="-10" dirty="0">
                          <a:latin typeface="Calibri"/>
                          <a:cs typeface="Calibri"/>
                        </a:rPr>
                        <a:t> </a:t>
                      </a:r>
                      <a:r>
                        <a:rPr sz="1150" b="1" spc="-5" dirty="0">
                          <a:latin typeface="Calibri"/>
                          <a:cs typeface="Calibri"/>
                        </a:rPr>
                        <a:t>ménages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2870">
                        <a:lnSpc>
                          <a:spcPts val="1280"/>
                        </a:lnSpc>
                      </a:pPr>
                      <a:r>
                        <a:rPr sz="1150" b="1" spc="-5" dirty="0">
                          <a:latin typeface="Calibri"/>
                          <a:cs typeface="Calibri"/>
                        </a:rPr>
                        <a:t>Taux</a:t>
                      </a:r>
                      <a:r>
                        <a:rPr sz="1150" b="1" spc="-25" dirty="0">
                          <a:latin typeface="Calibri"/>
                          <a:cs typeface="Calibri"/>
                        </a:rPr>
                        <a:t> </a:t>
                      </a:r>
                      <a:r>
                        <a:rPr sz="1150" b="1" spc="-5" dirty="0">
                          <a:latin typeface="Calibri"/>
                          <a:cs typeface="Calibri"/>
                        </a:rPr>
                        <a:t>sinistre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2595">
                        <a:lnSpc>
                          <a:spcPts val="1280"/>
                        </a:lnSpc>
                      </a:pPr>
                      <a:r>
                        <a:rPr sz="1150" b="1" spc="-5" dirty="0">
                          <a:latin typeface="Calibri"/>
                          <a:cs typeface="Calibri"/>
                        </a:rPr>
                        <a:t>retour</a:t>
                      </a:r>
                      <a:r>
                        <a:rPr sz="1150" b="1" spc="-15" dirty="0">
                          <a:latin typeface="Calibri"/>
                          <a:cs typeface="Calibri"/>
                        </a:rPr>
                        <a:t> </a:t>
                      </a:r>
                      <a:r>
                        <a:rPr sz="1150" b="1" spc="-5" dirty="0">
                          <a:latin typeface="Calibri"/>
                          <a:cs typeface="Calibri"/>
                        </a:rPr>
                        <a:t>financier</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5945">
                        <a:lnSpc>
                          <a:spcPts val="1280"/>
                        </a:lnSpc>
                      </a:pPr>
                      <a:r>
                        <a:rPr sz="1150" b="1" spc="-5" dirty="0">
                          <a:latin typeface="Calibri"/>
                          <a:cs typeface="Calibri"/>
                        </a:rPr>
                        <a:t>Perte</a:t>
                      </a:r>
                      <a:r>
                        <a:rPr sz="1150" b="1" spc="-10" dirty="0">
                          <a:latin typeface="Calibri"/>
                          <a:cs typeface="Calibri"/>
                        </a:rPr>
                        <a:t> financière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81950">
                <a:tc>
                  <a:txBody>
                    <a:bodyPr/>
                    <a:lstStyle/>
                    <a:p>
                      <a:pPr marL="29845">
                        <a:lnSpc>
                          <a:spcPts val="1280"/>
                        </a:lnSpc>
                      </a:pPr>
                      <a:r>
                        <a:rPr sz="1150" spc="-5" dirty="0">
                          <a:latin typeface="Calibri"/>
                          <a:cs typeface="Calibri"/>
                        </a:rPr>
                        <a:t>Assurance véhicule</a:t>
                      </a:r>
                      <a:r>
                        <a:rPr sz="1150" spc="-15" dirty="0">
                          <a:latin typeface="Calibri"/>
                          <a:cs typeface="Calibri"/>
                        </a:rPr>
                        <a:t> </a:t>
                      </a:r>
                      <a:r>
                        <a:rPr sz="1150" spc="-5"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109 407 896</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0,417</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45 623 093</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63 784 803</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81950">
                <a:tc>
                  <a:txBody>
                    <a:bodyPr/>
                    <a:lstStyle/>
                    <a:p>
                      <a:pPr marL="29845">
                        <a:lnSpc>
                          <a:spcPts val="1280"/>
                        </a:lnSpc>
                      </a:pPr>
                      <a:r>
                        <a:rPr sz="1150" spc="-5" dirty="0">
                          <a:latin typeface="Calibri"/>
                          <a:cs typeface="Calibri"/>
                        </a:rPr>
                        <a:t>Assurance RC +</a:t>
                      </a:r>
                      <a:r>
                        <a:rPr sz="1150" spc="-20" dirty="0">
                          <a:latin typeface="Calibri"/>
                          <a:cs typeface="Calibri"/>
                        </a:rPr>
                        <a:t> </a:t>
                      </a:r>
                      <a:r>
                        <a:rPr sz="1150" spc="-5" dirty="0">
                          <a:latin typeface="Calibri"/>
                          <a:cs typeface="Calibri"/>
                        </a:rPr>
                        <a:t>Ménage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36 658 119</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0,526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19 282 171</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17 375 948</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1950">
                <a:tc>
                  <a:txBody>
                    <a:bodyPr/>
                    <a:lstStyle/>
                    <a:p>
                      <a:pPr marL="29845">
                        <a:lnSpc>
                          <a:spcPts val="1280"/>
                        </a:lnSpc>
                      </a:pPr>
                      <a:r>
                        <a:rPr sz="1150" spc="-5" dirty="0">
                          <a:latin typeface="Calibri"/>
                          <a:cs typeface="Calibri"/>
                        </a:rPr>
                        <a:t>Assurance</a:t>
                      </a:r>
                      <a:r>
                        <a:rPr sz="1150" spc="-10" dirty="0">
                          <a:latin typeface="Calibri"/>
                          <a:cs typeface="Calibri"/>
                        </a:rPr>
                        <a:t> </a:t>
                      </a:r>
                      <a:r>
                        <a:rPr sz="1150" spc="-5" dirty="0">
                          <a:latin typeface="Calibri"/>
                          <a:cs typeface="Calibri"/>
                        </a:rPr>
                        <a:t>Maladie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608 217 268</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0,750</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456 162 951</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085" algn="r">
                        <a:lnSpc>
                          <a:spcPts val="1280"/>
                        </a:lnSpc>
                      </a:pPr>
                      <a:r>
                        <a:rPr sz="1150" spc="-5" dirty="0">
                          <a:latin typeface="Calibri"/>
                          <a:cs typeface="Calibri"/>
                        </a:rPr>
                        <a:t>152 054 317</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1950">
                <a:tc>
                  <a:txBody>
                    <a:bodyPr/>
                    <a:lstStyle/>
                    <a:p>
                      <a:pPr marL="29845">
                        <a:lnSpc>
                          <a:spcPts val="1280"/>
                        </a:lnSpc>
                      </a:pPr>
                      <a:r>
                        <a:rPr sz="1150" spc="-5" dirty="0">
                          <a:latin typeface="Calibri"/>
                          <a:cs typeface="Calibri"/>
                        </a:rPr>
                        <a:t>Ass. Accidents non</a:t>
                      </a:r>
                      <a:r>
                        <a:rPr sz="1150" spc="-15" dirty="0">
                          <a:latin typeface="Calibri"/>
                          <a:cs typeface="Calibri"/>
                        </a:rPr>
                        <a:t> </a:t>
                      </a:r>
                      <a:r>
                        <a:rPr sz="1150" spc="-5" dirty="0">
                          <a:latin typeface="Calibri"/>
                          <a:cs typeface="Calibri"/>
                        </a:rPr>
                        <a:t>prof.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75 905 774</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0,666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50 553 245</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25 352 529</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81950">
                <a:tc>
                  <a:txBody>
                    <a:bodyPr/>
                    <a:lstStyle/>
                    <a:p>
                      <a:pPr marL="29845">
                        <a:lnSpc>
                          <a:spcPts val="1280"/>
                        </a:lnSpc>
                      </a:pPr>
                      <a:r>
                        <a:rPr sz="1150" b="1" spc="-5" dirty="0">
                          <a:latin typeface="Calibri"/>
                          <a:cs typeface="Calibri"/>
                        </a:rPr>
                        <a:t>TOTAL</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830 189 057</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571 621 460</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3815" algn="r">
                        <a:lnSpc>
                          <a:spcPts val="1280"/>
                        </a:lnSpc>
                      </a:pPr>
                      <a:r>
                        <a:rPr sz="1150" b="1" spc="-5" dirty="0">
                          <a:latin typeface="Calibri"/>
                          <a:cs typeface="Calibri"/>
                        </a:rPr>
                        <a:t>258 567 597</a:t>
                      </a:r>
                      <a:r>
                        <a:rPr sz="1150" b="1" spc="145" dirty="0">
                          <a:latin typeface="Calibri"/>
                          <a:cs typeface="Calibri"/>
                        </a:rPr>
                        <a:t> </a:t>
                      </a:r>
                      <a:r>
                        <a:rPr sz="1150" b="1" spc="-10" dirty="0">
                          <a:latin typeface="Calibri"/>
                          <a:cs typeface="Calibri"/>
                        </a:rPr>
                        <a:t>CHF</a:t>
                      </a:r>
                      <a:endParaRPr sz="115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1686462268"/>
              </p:ext>
            </p:extLst>
          </p:nvPr>
        </p:nvGraphicFramePr>
        <p:xfrm>
          <a:off x="206823" y="2614420"/>
          <a:ext cx="8829673" cy="1091700"/>
        </p:xfrm>
        <a:graphic>
          <a:graphicData uri="http://schemas.openxmlformats.org/drawingml/2006/table">
            <a:tbl>
              <a:tblPr firstRow="1" bandRow="1">
                <a:tableStyleId>{2D5ABB26-0587-4C30-8999-92F81FD0307C}</a:tableStyleId>
              </a:tblPr>
              <a:tblGrid>
                <a:gridCol w="1783080">
                  <a:extLst>
                    <a:ext uri="{9D8B030D-6E8A-4147-A177-3AD203B41FA5}">
                      <a16:colId xmlns:a16="http://schemas.microsoft.com/office/drawing/2014/main" val="20000"/>
                    </a:ext>
                  </a:extLst>
                </a:gridCol>
                <a:gridCol w="2122805">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1843404">
                  <a:extLst>
                    <a:ext uri="{9D8B030D-6E8A-4147-A177-3AD203B41FA5}">
                      <a16:colId xmlns:a16="http://schemas.microsoft.com/office/drawing/2014/main" val="20003"/>
                    </a:ext>
                  </a:extLst>
                </a:gridCol>
                <a:gridCol w="2110104">
                  <a:extLst>
                    <a:ext uri="{9D8B030D-6E8A-4147-A177-3AD203B41FA5}">
                      <a16:colId xmlns:a16="http://schemas.microsoft.com/office/drawing/2014/main" val="20004"/>
                    </a:ext>
                  </a:extLst>
                </a:gridCol>
              </a:tblGrid>
              <a:tr h="181950">
                <a:tc>
                  <a:txBody>
                    <a:bodyPr/>
                    <a:lstStyle/>
                    <a:p>
                      <a:pPr marL="442595">
                        <a:lnSpc>
                          <a:spcPts val="1280"/>
                        </a:lnSpc>
                      </a:pPr>
                      <a:r>
                        <a:rPr sz="1150" b="1" spc="-5" dirty="0">
                          <a:latin typeface="Calibri"/>
                          <a:cs typeface="Calibri"/>
                        </a:rPr>
                        <a:t>Ménages</a:t>
                      </a:r>
                      <a:r>
                        <a:rPr sz="1150" b="1" spc="-10" dirty="0">
                          <a:latin typeface="Calibri"/>
                          <a:cs typeface="Calibri"/>
                        </a:rPr>
                        <a:t> </a:t>
                      </a:r>
                      <a:r>
                        <a:rPr sz="1150" b="1" spc="-5" dirty="0">
                          <a:latin typeface="Calibri"/>
                          <a:cs typeface="Calibri"/>
                        </a:rPr>
                        <a:t>JURA</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88645">
                        <a:lnSpc>
                          <a:spcPts val="1280"/>
                        </a:lnSpc>
                      </a:pPr>
                      <a:r>
                        <a:rPr sz="1150" b="1" spc="-5" dirty="0">
                          <a:latin typeface="Calibri"/>
                          <a:cs typeface="Calibri"/>
                        </a:rPr>
                        <a:t>31660</a:t>
                      </a:r>
                      <a:r>
                        <a:rPr sz="1150" b="1" spc="-10" dirty="0">
                          <a:latin typeface="Calibri"/>
                          <a:cs typeface="Calibri"/>
                        </a:rPr>
                        <a:t> </a:t>
                      </a:r>
                      <a:r>
                        <a:rPr sz="1150" b="1" spc="-5" dirty="0">
                          <a:latin typeface="Calibri"/>
                          <a:cs typeface="Calibri"/>
                        </a:rPr>
                        <a:t>ménages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2870">
                        <a:lnSpc>
                          <a:spcPts val="1280"/>
                        </a:lnSpc>
                      </a:pPr>
                      <a:r>
                        <a:rPr sz="1150" b="1" spc="-5" dirty="0">
                          <a:latin typeface="Calibri"/>
                          <a:cs typeface="Calibri"/>
                        </a:rPr>
                        <a:t>Taux</a:t>
                      </a:r>
                      <a:r>
                        <a:rPr sz="1150" b="1" spc="-25" dirty="0">
                          <a:latin typeface="Calibri"/>
                          <a:cs typeface="Calibri"/>
                        </a:rPr>
                        <a:t> </a:t>
                      </a:r>
                      <a:r>
                        <a:rPr sz="1150" b="1" spc="-5" dirty="0">
                          <a:latin typeface="Calibri"/>
                          <a:cs typeface="Calibri"/>
                        </a:rPr>
                        <a:t>sinistre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2595">
                        <a:lnSpc>
                          <a:spcPts val="1280"/>
                        </a:lnSpc>
                      </a:pPr>
                      <a:r>
                        <a:rPr sz="1150" b="1" spc="-5" dirty="0">
                          <a:latin typeface="Calibri"/>
                          <a:cs typeface="Calibri"/>
                        </a:rPr>
                        <a:t>retour</a:t>
                      </a:r>
                      <a:r>
                        <a:rPr sz="1150" b="1" spc="-15" dirty="0">
                          <a:latin typeface="Calibri"/>
                          <a:cs typeface="Calibri"/>
                        </a:rPr>
                        <a:t> </a:t>
                      </a:r>
                      <a:r>
                        <a:rPr sz="1150" b="1" spc="-5" dirty="0">
                          <a:latin typeface="Calibri"/>
                          <a:cs typeface="Calibri"/>
                        </a:rPr>
                        <a:t>financier</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5945">
                        <a:lnSpc>
                          <a:spcPts val="1280"/>
                        </a:lnSpc>
                      </a:pPr>
                      <a:r>
                        <a:rPr sz="1150" b="1" spc="-5" dirty="0">
                          <a:latin typeface="Calibri"/>
                          <a:cs typeface="Calibri"/>
                        </a:rPr>
                        <a:t>Perte</a:t>
                      </a:r>
                      <a:r>
                        <a:rPr sz="1150" b="1" spc="-10" dirty="0">
                          <a:latin typeface="Calibri"/>
                          <a:cs typeface="Calibri"/>
                        </a:rPr>
                        <a:t> financière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81950">
                <a:tc>
                  <a:txBody>
                    <a:bodyPr/>
                    <a:lstStyle/>
                    <a:p>
                      <a:pPr marL="29845">
                        <a:lnSpc>
                          <a:spcPts val="1280"/>
                        </a:lnSpc>
                      </a:pPr>
                      <a:r>
                        <a:rPr sz="1150" spc="-5" dirty="0">
                          <a:latin typeface="Calibri"/>
                          <a:cs typeface="Calibri"/>
                        </a:rPr>
                        <a:t>Assurance véhicule</a:t>
                      </a:r>
                      <a:r>
                        <a:rPr sz="1150" spc="-15" dirty="0">
                          <a:latin typeface="Calibri"/>
                          <a:cs typeface="Calibri"/>
                        </a:rPr>
                        <a:t> </a:t>
                      </a:r>
                      <a:r>
                        <a:rPr sz="1150" spc="-5"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42 804 320</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0,417</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17 849 401</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24 954 919</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81950">
                <a:tc>
                  <a:txBody>
                    <a:bodyPr/>
                    <a:lstStyle/>
                    <a:p>
                      <a:pPr marL="29845">
                        <a:lnSpc>
                          <a:spcPts val="1280"/>
                        </a:lnSpc>
                      </a:pPr>
                      <a:r>
                        <a:rPr sz="1150" spc="-5" dirty="0">
                          <a:latin typeface="Calibri"/>
                          <a:cs typeface="Calibri"/>
                        </a:rPr>
                        <a:t>Assurance RC +</a:t>
                      </a:r>
                      <a:r>
                        <a:rPr sz="1150" spc="-20" dirty="0">
                          <a:latin typeface="Calibri"/>
                          <a:cs typeface="Calibri"/>
                        </a:rPr>
                        <a:t> </a:t>
                      </a:r>
                      <a:r>
                        <a:rPr sz="1150" spc="-5" dirty="0">
                          <a:latin typeface="Calibri"/>
                          <a:cs typeface="Calibri"/>
                        </a:rPr>
                        <a:t>Ménage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14 341 980</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0,526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7 543 881</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9055" algn="r">
                        <a:lnSpc>
                          <a:spcPts val="1280"/>
                        </a:lnSpc>
                      </a:pPr>
                      <a:r>
                        <a:rPr sz="1150" spc="-5" dirty="0">
                          <a:latin typeface="Calibri"/>
                          <a:cs typeface="Calibri"/>
                        </a:rPr>
                        <a:t>6 798 099</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1950">
                <a:tc>
                  <a:txBody>
                    <a:bodyPr/>
                    <a:lstStyle/>
                    <a:p>
                      <a:pPr marL="29845">
                        <a:lnSpc>
                          <a:spcPts val="1280"/>
                        </a:lnSpc>
                      </a:pPr>
                      <a:r>
                        <a:rPr sz="1150" spc="-5" dirty="0">
                          <a:latin typeface="Calibri"/>
                          <a:cs typeface="Calibri"/>
                        </a:rPr>
                        <a:t>Assurance</a:t>
                      </a:r>
                      <a:r>
                        <a:rPr sz="1150" spc="-10" dirty="0">
                          <a:latin typeface="Calibri"/>
                          <a:cs typeface="Calibri"/>
                        </a:rPr>
                        <a:t> </a:t>
                      </a:r>
                      <a:r>
                        <a:rPr sz="1150" spc="-5" dirty="0">
                          <a:latin typeface="Calibri"/>
                          <a:cs typeface="Calibri"/>
                        </a:rPr>
                        <a:t>Maladie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237 956 560</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0,750</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178 467 420</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59 489 140</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1950">
                <a:tc>
                  <a:txBody>
                    <a:bodyPr/>
                    <a:lstStyle/>
                    <a:p>
                      <a:pPr marL="29845">
                        <a:lnSpc>
                          <a:spcPts val="1280"/>
                        </a:lnSpc>
                      </a:pPr>
                      <a:r>
                        <a:rPr sz="1150" spc="-5" dirty="0">
                          <a:latin typeface="Calibri"/>
                          <a:cs typeface="Calibri"/>
                        </a:rPr>
                        <a:t>Ass. Accidents non</a:t>
                      </a:r>
                      <a:r>
                        <a:rPr sz="1150" spc="-15" dirty="0">
                          <a:latin typeface="Calibri"/>
                          <a:cs typeface="Calibri"/>
                        </a:rPr>
                        <a:t> </a:t>
                      </a:r>
                      <a:r>
                        <a:rPr sz="1150" spc="-5" dirty="0">
                          <a:latin typeface="Calibri"/>
                          <a:cs typeface="Calibri"/>
                        </a:rPr>
                        <a:t>prof.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29 697 080</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0,666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19 778 255</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9055" algn="r">
                        <a:lnSpc>
                          <a:spcPts val="1280"/>
                        </a:lnSpc>
                      </a:pPr>
                      <a:r>
                        <a:rPr sz="1150" spc="-5" dirty="0">
                          <a:latin typeface="Calibri"/>
                          <a:cs typeface="Calibri"/>
                        </a:rPr>
                        <a:t>9 918 825</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81950">
                <a:tc>
                  <a:txBody>
                    <a:bodyPr/>
                    <a:lstStyle/>
                    <a:p>
                      <a:pPr marL="29845">
                        <a:lnSpc>
                          <a:spcPts val="1280"/>
                        </a:lnSpc>
                      </a:pPr>
                      <a:r>
                        <a:rPr sz="1150" b="1" spc="-5" dirty="0">
                          <a:latin typeface="Calibri"/>
                          <a:cs typeface="Calibri"/>
                        </a:rPr>
                        <a:t>TOTAL</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324 799 940</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223 638 957</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3815" algn="r">
                        <a:lnSpc>
                          <a:spcPts val="1280"/>
                        </a:lnSpc>
                      </a:pPr>
                      <a:r>
                        <a:rPr sz="1150" b="1" spc="-5" dirty="0">
                          <a:latin typeface="Calibri"/>
                          <a:cs typeface="Calibri"/>
                        </a:rPr>
                        <a:t>101 160 983</a:t>
                      </a:r>
                      <a:r>
                        <a:rPr sz="1150" b="1" spc="145" dirty="0">
                          <a:latin typeface="Calibri"/>
                          <a:cs typeface="Calibri"/>
                        </a:rPr>
                        <a:t> </a:t>
                      </a:r>
                      <a:r>
                        <a:rPr sz="1150" b="1"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1664428819"/>
              </p:ext>
            </p:extLst>
          </p:nvPr>
        </p:nvGraphicFramePr>
        <p:xfrm>
          <a:off x="206823" y="3888071"/>
          <a:ext cx="8829673" cy="1091700"/>
        </p:xfrm>
        <a:graphic>
          <a:graphicData uri="http://schemas.openxmlformats.org/drawingml/2006/table">
            <a:tbl>
              <a:tblPr firstRow="1" bandRow="1">
                <a:tableStyleId>{2D5ABB26-0587-4C30-8999-92F81FD0307C}</a:tableStyleId>
              </a:tblPr>
              <a:tblGrid>
                <a:gridCol w="1783080">
                  <a:extLst>
                    <a:ext uri="{9D8B030D-6E8A-4147-A177-3AD203B41FA5}">
                      <a16:colId xmlns:a16="http://schemas.microsoft.com/office/drawing/2014/main" val="20000"/>
                    </a:ext>
                  </a:extLst>
                </a:gridCol>
                <a:gridCol w="2122805">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1843404">
                  <a:extLst>
                    <a:ext uri="{9D8B030D-6E8A-4147-A177-3AD203B41FA5}">
                      <a16:colId xmlns:a16="http://schemas.microsoft.com/office/drawing/2014/main" val="20003"/>
                    </a:ext>
                  </a:extLst>
                </a:gridCol>
                <a:gridCol w="2110104">
                  <a:extLst>
                    <a:ext uri="{9D8B030D-6E8A-4147-A177-3AD203B41FA5}">
                      <a16:colId xmlns:a16="http://schemas.microsoft.com/office/drawing/2014/main" val="20004"/>
                    </a:ext>
                  </a:extLst>
                </a:gridCol>
              </a:tblGrid>
              <a:tr h="181950">
                <a:tc>
                  <a:txBody>
                    <a:bodyPr/>
                    <a:lstStyle/>
                    <a:p>
                      <a:pPr marL="236220">
                        <a:lnSpc>
                          <a:spcPts val="1280"/>
                        </a:lnSpc>
                      </a:pPr>
                      <a:r>
                        <a:rPr sz="1150" b="1" spc="-5" dirty="0">
                          <a:latin typeface="Calibri"/>
                          <a:cs typeface="Calibri"/>
                        </a:rPr>
                        <a:t>Ménages Jura</a:t>
                      </a:r>
                      <a:r>
                        <a:rPr sz="1150" b="1" spc="-15" dirty="0">
                          <a:latin typeface="Calibri"/>
                          <a:cs typeface="Calibri"/>
                        </a:rPr>
                        <a:t> </a:t>
                      </a:r>
                      <a:r>
                        <a:rPr sz="1150" b="1" spc="-5" dirty="0">
                          <a:latin typeface="Calibri"/>
                          <a:cs typeface="Calibri"/>
                        </a:rPr>
                        <a:t>bernois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88645">
                        <a:lnSpc>
                          <a:spcPts val="1280"/>
                        </a:lnSpc>
                      </a:pPr>
                      <a:r>
                        <a:rPr sz="1150" b="1" spc="-5" dirty="0">
                          <a:latin typeface="Calibri"/>
                          <a:cs typeface="Calibri"/>
                        </a:rPr>
                        <a:t>23794</a:t>
                      </a:r>
                      <a:r>
                        <a:rPr sz="1150" b="1" spc="-10" dirty="0">
                          <a:latin typeface="Calibri"/>
                          <a:cs typeface="Calibri"/>
                        </a:rPr>
                        <a:t> </a:t>
                      </a:r>
                      <a:r>
                        <a:rPr sz="1150" b="1" spc="-5" dirty="0">
                          <a:latin typeface="Calibri"/>
                          <a:cs typeface="Calibri"/>
                        </a:rPr>
                        <a:t>ménages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2870">
                        <a:lnSpc>
                          <a:spcPts val="1280"/>
                        </a:lnSpc>
                      </a:pPr>
                      <a:r>
                        <a:rPr sz="1150" b="1" spc="-5" dirty="0">
                          <a:latin typeface="Calibri"/>
                          <a:cs typeface="Calibri"/>
                        </a:rPr>
                        <a:t>Taux</a:t>
                      </a:r>
                      <a:r>
                        <a:rPr sz="1150" b="1" spc="-25" dirty="0">
                          <a:latin typeface="Calibri"/>
                          <a:cs typeface="Calibri"/>
                        </a:rPr>
                        <a:t> </a:t>
                      </a:r>
                      <a:r>
                        <a:rPr sz="1150" b="1" spc="-5" dirty="0">
                          <a:latin typeface="Calibri"/>
                          <a:cs typeface="Calibri"/>
                        </a:rPr>
                        <a:t>sinistre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2595">
                        <a:lnSpc>
                          <a:spcPts val="1280"/>
                        </a:lnSpc>
                      </a:pPr>
                      <a:r>
                        <a:rPr sz="1150" b="1" spc="-5" dirty="0">
                          <a:latin typeface="Calibri"/>
                          <a:cs typeface="Calibri"/>
                        </a:rPr>
                        <a:t>retour</a:t>
                      </a:r>
                      <a:r>
                        <a:rPr sz="1150" b="1" spc="-15" dirty="0">
                          <a:latin typeface="Calibri"/>
                          <a:cs typeface="Calibri"/>
                        </a:rPr>
                        <a:t> </a:t>
                      </a:r>
                      <a:r>
                        <a:rPr sz="1150" b="1" spc="-5" dirty="0">
                          <a:latin typeface="Calibri"/>
                          <a:cs typeface="Calibri"/>
                        </a:rPr>
                        <a:t>financier</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5945">
                        <a:lnSpc>
                          <a:spcPts val="1280"/>
                        </a:lnSpc>
                      </a:pPr>
                      <a:r>
                        <a:rPr sz="1150" b="1" spc="-5" dirty="0">
                          <a:latin typeface="Calibri"/>
                          <a:cs typeface="Calibri"/>
                        </a:rPr>
                        <a:t>Perte</a:t>
                      </a:r>
                      <a:r>
                        <a:rPr sz="1150" b="1" spc="-10" dirty="0">
                          <a:latin typeface="Calibri"/>
                          <a:cs typeface="Calibri"/>
                        </a:rPr>
                        <a:t> financière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81950">
                <a:tc>
                  <a:txBody>
                    <a:bodyPr/>
                    <a:lstStyle/>
                    <a:p>
                      <a:pPr marL="29845">
                        <a:lnSpc>
                          <a:spcPts val="1280"/>
                        </a:lnSpc>
                      </a:pPr>
                      <a:r>
                        <a:rPr sz="1150" spc="-5" dirty="0">
                          <a:latin typeface="Calibri"/>
                          <a:cs typeface="Calibri"/>
                        </a:rPr>
                        <a:t>Assurance véhicule</a:t>
                      </a:r>
                      <a:r>
                        <a:rPr sz="1150" spc="-15" dirty="0">
                          <a:latin typeface="Calibri"/>
                          <a:cs typeface="Calibri"/>
                        </a:rPr>
                        <a:t> </a:t>
                      </a:r>
                      <a:r>
                        <a:rPr sz="1150" spc="-5"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32 169 488</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0,417</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13 414 676</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18 754 812</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81950">
                <a:tc>
                  <a:txBody>
                    <a:bodyPr/>
                    <a:lstStyle/>
                    <a:p>
                      <a:pPr marL="29845">
                        <a:lnSpc>
                          <a:spcPts val="1280"/>
                        </a:lnSpc>
                      </a:pPr>
                      <a:r>
                        <a:rPr sz="1150" spc="-5" dirty="0">
                          <a:latin typeface="Calibri"/>
                          <a:cs typeface="Calibri"/>
                        </a:rPr>
                        <a:t>Assurance RC +</a:t>
                      </a:r>
                      <a:r>
                        <a:rPr sz="1150" spc="-20" dirty="0">
                          <a:latin typeface="Calibri"/>
                          <a:cs typeface="Calibri"/>
                        </a:rPr>
                        <a:t> </a:t>
                      </a:r>
                      <a:r>
                        <a:rPr sz="1150" spc="-5" dirty="0">
                          <a:latin typeface="Calibri"/>
                          <a:cs typeface="Calibri"/>
                        </a:rPr>
                        <a:t>Ménage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10 778 682</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0,526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5 669 587</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9055" algn="r">
                        <a:lnSpc>
                          <a:spcPts val="1280"/>
                        </a:lnSpc>
                      </a:pPr>
                      <a:r>
                        <a:rPr sz="1150" spc="-5" dirty="0">
                          <a:latin typeface="Calibri"/>
                          <a:cs typeface="Calibri"/>
                        </a:rPr>
                        <a:t>5 109 095</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1950">
                <a:tc>
                  <a:txBody>
                    <a:bodyPr/>
                    <a:lstStyle/>
                    <a:p>
                      <a:pPr marL="29845">
                        <a:lnSpc>
                          <a:spcPts val="1280"/>
                        </a:lnSpc>
                      </a:pPr>
                      <a:r>
                        <a:rPr sz="1150" spc="-5" dirty="0">
                          <a:latin typeface="Calibri"/>
                          <a:cs typeface="Calibri"/>
                        </a:rPr>
                        <a:t>Assurance</a:t>
                      </a:r>
                      <a:r>
                        <a:rPr sz="1150" spc="-10" dirty="0">
                          <a:latin typeface="Calibri"/>
                          <a:cs typeface="Calibri"/>
                        </a:rPr>
                        <a:t> </a:t>
                      </a:r>
                      <a:r>
                        <a:rPr sz="1150" spc="-5" dirty="0">
                          <a:latin typeface="Calibri"/>
                          <a:cs typeface="Calibri"/>
                        </a:rPr>
                        <a:t>Maladie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178 835 704</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0,750</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134 126 778</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44 708 926</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1950">
                <a:tc>
                  <a:txBody>
                    <a:bodyPr/>
                    <a:lstStyle/>
                    <a:p>
                      <a:pPr marL="29845">
                        <a:lnSpc>
                          <a:spcPts val="1280"/>
                        </a:lnSpc>
                      </a:pPr>
                      <a:r>
                        <a:rPr sz="1150" spc="-5" dirty="0">
                          <a:latin typeface="Calibri"/>
                          <a:cs typeface="Calibri"/>
                        </a:rPr>
                        <a:t>Ass. Accidents non</a:t>
                      </a:r>
                      <a:r>
                        <a:rPr sz="1150" spc="-15" dirty="0">
                          <a:latin typeface="Calibri"/>
                          <a:cs typeface="Calibri"/>
                        </a:rPr>
                        <a:t> </a:t>
                      </a:r>
                      <a:r>
                        <a:rPr sz="1150" spc="-5" dirty="0">
                          <a:latin typeface="Calibri"/>
                          <a:cs typeface="Calibri"/>
                        </a:rPr>
                        <a:t>prof.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22 318 772</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0,666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14 864 302</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9055" algn="r">
                        <a:lnSpc>
                          <a:spcPts val="1280"/>
                        </a:lnSpc>
                      </a:pPr>
                      <a:r>
                        <a:rPr sz="1150" spc="-5" dirty="0">
                          <a:latin typeface="Calibri"/>
                          <a:cs typeface="Calibri"/>
                        </a:rPr>
                        <a:t>7 454 470</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81950">
                <a:tc>
                  <a:txBody>
                    <a:bodyPr/>
                    <a:lstStyle/>
                    <a:p>
                      <a:pPr marL="29845">
                        <a:lnSpc>
                          <a:spcPts val="1280"/>
                        </a:lnSpc>
                      </a:pPr>
                      <a:r>
                        <a:rPr sz="1150" b="1" spc="-5" dirty="0">
                          <a:latin typeface="Calibri"/>
                          <a:cs typeface="Calibri"/>
                        </a:rPr>
                        <a:t>TOTAL</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244 102 646</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168 075 343</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785" algn="r">
                        <a:lnSpc>
                          <a:spcPts val="1280"/>
                        </a:lnSpc>
                      </a:pPr>
                      <a:r>
                        <a:rPr sz="1150" b="1" spc="-5" dirty="0">
                          <a:latin typeface="Calibri"/>
                          <a:cs typeface="Calibri"/>
                        </a:rPr>
                        <a:t>76 027 303</a:t>
                      </a:r>
                      <a:r>
                        <a:rPr sz="1150" b="1" spc="45" dirty="0">
                          <a:latin typeface="Calibri"/>
                          <a:cs typeface="Calibri"/>
                        </a:rPr>
                        <a:t> </a:t>
                      </a:r>
                      <a:r>
                        <a:rPr sz="1150" b="1" spc="-10" dirty="0">
                          <a:latin typeface="Calibri"/>
                          <a:cs typeface="Calibri"/>
                        </a:rPr>
                        <a:t>CHF</a:t>
                      </a:r>
                      <a:endParaRPr sz="115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2351579107"/>
              </p:ext>
            </p:extLst>
          </p:nvPr>
        </p:nvGraphicFramePr>
        <p:xfrm>
          <a:off x="206823" y="5161723"/>
          <a:ext cx="8829673" cy="1091700"/>
        </p:xfrm>
        <a:graphic>
          <a:graphicData uri="http://schemas.openxmlformats.org/drawingml/2006/table">
            <a:tbl>
              <a:tblPr firstRow="1" bandRow="1">
                <a:tableStyleId>{2D5ABB26-0587-4C30-8999-92F81FD0307C}</a:tableStyleId>
              </a:tblPr>
              <a:tblGrid>
                <a:gridCol w="1783080">
                  <a:extLst>
                    <a:ext uri="{9D8B030D-6E8A-4147-A177-3AD203B41FA5}">
                      <a16:colId xmlns:a16="http://schemas.microsoft.com/office/drawing/2014/main" val="20000"/>
                    </a:ext>
                  </a:extLst>
                </a:gridCol>
                <a:gridCol w="2122805">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1843404">
                  <a:extLst>
                    <a:ext uri="{9D8B030D-6E8A-4147-A177-3AD203B41FA5}">
                      <a16:colId xmlns:a16="http://schemas.microsoft.com/office/drawing/2014/main" val="20003"/>
                    </a:ext>
                  </a:extLst>
                </a:gridCol>
                <a:gridCol w="2110104">
                  <a:extLst>
                    <a:ext uri="{9D8B030D-6E8A-4147-A177-3AD203B41FA5}">
                      <a16:colId xmlns:a16="http://schemas.microsoft.com/office/drawing/2014/main" val="20004"/>
                    </a:ext>
                  </a:extLst>
                </a:gridCol>
              </a:tblGrid>
              <a:tr h="181950">
                <a:tc>
                  <a:txBody>
                    <a:bodyPr/>
                    <a:lstStyle/>
                    <a:p>
                      <a:pPr marL="66675">
                        <a:lnSpc>
                          <a:spcPts val="1280"/>
                        </a:lnSpc>
                      </a:pPr>
                      <a:r>
                        <a:rPr sz="1150" b="1" spc="-5" dirty="0">
                          <a:latin typeface="Calibri"/>
                          <a:cs typeface="Calibri"/>
                        </a:rPr>
                        <a:t>Ménages Jura nord</a:t>
                      </a:r>
                      <a:r>
                        <a:rPr sz="1150" b="1" spc="-30" dirty="0">
                          <a:latin typeface="Calibri"/>
                          <a:cs typeface="Calibri"/>
                        </a:rPr>
                        <a:t> </a:t>
                      </a:r>
                      <a:r>
                        <a:rPr sz="1150" b="1" spc="-5" dirty="0">
                          <a:latin typeface="Calibri"/>
                          <a:cs typeface="Calibri"/>
                        </a:rPr>
                        <a:t>vaudois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88645">
                        <a:lnSpc>
                          <a:spcPts val="1280"/>
                        </a:lnSpc>
                      </a:pPr>
                      <a:r>
                        <a:rPr sz="1150" b="1" spc="-5" dirty="0">
                          <a:latin typeface="Calibri"/>
                          <a:cs typeface="Calibri"/>
                        </a:rPr>
                        <a:t>39611</a:t>
                      </a:r>
                      <a:r>
                        <a:rPr sz="1150" b="1" spc="-10" dirty="0">
                          <a:latin typeface="Calibri"/>
                          <a:cs typeface="Calibri"/>
                        </a:rPr>
                        <a:t> </a:t>
                      </a:r>
                      <a:r>
                        <a:rPr sz="1150" b="1" spc="-5" dirty="0">
                          <a:latin typeface="Calibri"/>
                          <a:cs typeface="Calibri"/>
                        </a:rPr>
                        <a:t>ménages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2870">
                        <a:lnSpc>
                          <a:spcPts val="1280"/>
                        </a:lnSpc>
                      </a:pPr>
                      <a:r>
                        <a:rPr sz="1150" b="1" spc="-5" dirty="0">
                          <a:latin typeface="Calibri"/>
                          <a:cs typeface="Calibri"/>
                        </a:rPr>
                        <a:t>Taux</a:t>
                      </a:r>
                      <a:r>
                        <a:rPr sz="1150" b="1" spc="-25" dirty="0">
                          <a:latin typeface="Calibri"/>
                          <a:cs typeface="Calibri"/>
                        </a:rPr>
                        <a:t> </a:t>
                      </a:r>
                      <a:r>
                        <a:rPr sz="1150" b="1" spc="-5" dirty="0">
                          <a:latin typeface="Calibri"/>
                          <a:cs typeface="Calibri"/>
                        </a:rPr>
                        <a:t>sinistre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2595">
                        <a:lnSpc>
                          <a:spcPts val="1280"/>
                        </a:lnSpc>
                      </a:pPr>
                      <a:r>
                        <a:rPr sz="1150" b="1" spc="-5" dirty="0">
                          <a:latin typeface="Calibri"/>
                          <a:cs typeface="Calibri"/>
                        </a:rPr>
                        <a:t>retour</a:t>
                      </a:r>
                      <a:r>
                        <a:rPr sz="1150" b="1" spc="-15" dirty="0">
                          <a:latin typeface="Calibri"/>
                          <a:cs typeface="Calibri"/>
                        </a:rPr>
                        <a:t> </a:t>
                      </a:r>
                      <a:r>
                        <a:rPr sz="1150" b="1" spc="-5" dirty="0">
                          <a:latin typeface="Calibri"/>
                          <a:cs typeface="Calibri"/>
                        </a:rPr>
                        <a:t>financier</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5945">
                        <a:lnSpc>
                          <a:spcPts val="1280"/>
                        </a:lnSpc>
                      </a:pPr>
                      <a:r>
                        <a:rPr sz="1150" b="1" spc="-5" dirty="0">
                          <a:latin typeface="Calibri"/>
                          <a:cs typeface="Calibri"/>
                        </a:rPr>
                        <a:t>Perte</a:t>
                      </a:r>
                      <a:r>
                        <a:rPr sz="1150" b="1" spc="-10" dirty="0">
                          <a:latin typeface="Calibri"/>
                          <a:cs typeface="Calibri"/>
                        </a:rPr>
                        <a:t> financière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81950">
                <a:tc>
                  <a:txBody>
                    <a:bodyPr/>
                    <a:lstStyle/>
                    <a:p>
                      <a:pPr marL="29845">
                        <a:lnSpc>
                          <a:spcPts val="1280"/>
                        </a:lnSpc>
                      </a:pPr>
                      <a:r>
                        <a:rPr sz="1150" spc="-5" dirty="0">
                          <a:latin typeface="Calibri"/>
                          <a:cs typeface="Calibri"/>
                        </a:rPr>
                        <a:t>Assurance véhicule</a:t>
                      </a:r>
                      <a:r>
                        <a:rPr sz="1150" spc="-15" dirty="0">
                          <a:latin typeface="Calibri"/>
                          <a:cs typeface="Calibri"/>
                        </a:rPr>
                        <a:t> </a:t>
                      </a:r>
                      <a:r>
                        <a:rPr sz="1150" spc="-5"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53 554 072</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0,417</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22 332 048</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31 222 024</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81950">
                <a:tc>
                  <a:txBody>
                    <a:bodyPr/>
                    <a:lstStyle/>
                    <a:p>
                      <a:pPr marL="29845">
                        <a:lnSpc>
                          <a:spcPts val="1280"/>
                        </a:lnSpc>
                      </a:pPr>
                      <a:r>
                        <a:rPr sz="1150" spc="-5" dirty="0">
                          <a:latin typeface="Calibri"/>
                          <a:cs typeface="Calibri"/>
                        </a:rPr>
                        <a:t>Assurance RC +</a:t>
                      </a:r>
                      <a:r>
                        <a:rPr sz="1150" spc="-20" dirty="0">
                          <a:latin typeface="Calibri"/>
                          <a:cs typeface="Calibri"/>
                        </a:rPr>
                        <a:t> </a:t>
                      </a:r>
                      <a:r>
                        <a:rPr sz="1150" spc="-5" dirty="0">
                          <a:latin typeface="Calibri"/>
                          <a:cs typeface="Calibri"/>
                        </a:rPr>
                        <a:t>Ménage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17 943 783</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0,526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9 438 430</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9055" algn="r">
                        <a:lnSpc>
                          <a:spcPts val="1280"/>
                        </a:lnSpc>
                      </a:pPr>
                      <a:r>
                        <a:rPr sz="1150" spc="-5" dirty="0">
                          <a:latin typeface="Calibri"/>
                          <a:cs typeface="Calibri"/>
                        </a:rPr>
                        <a:t>8 505 353</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1950">
                <a:tc>
                  <a:txBody>
                    <a:bodyPr/>
                    <a:lstStyle/>
                    <a:p>
                      <a:pPr marL="29845">
                        <a:lnSpc>
                          <a:spcPts val="1280"/>
                        </a:lnSpc>
                      </a:pPr>
                      <a:r>
                        <a:rPr sz="1150" spc="-5" dirty="0">
                          <a:latin typeface="Calibri"/>
                          <a:cs typeface="Calibri"/>
                        </a:rPr>
                        <a:t>Assurance</a:t>
                      </a:r>
                      <a:r>
                        <a:rPr sz="1150" spc="-10" dirty="0">
                          <a:latin typeface="Calibri"/>
                          <a:cs typeface="Calibri"/>
                        </a:rPr>
                        <a:t> </a:t>
                      </a:r>
                      <a:r>
                        <a:rPr sz="1150" spc="-5" dirty="0">
                          <a:latin typeface="Calibri"/>
                          <a:cs typeface="Calibri"/>
                        </a:rPr>
                        <a:t>Maladie</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297 716 276</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0,750</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223 287 207</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74 429 069</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1950">
                <a:tc>
                  <a:txBody>
                    <a:bodyPr/>
                    <a:lstStyle/>
                    <a:p>
                      <a:pPr marL="29845">
                        <a:lnSpc>
                          <a:spcPts val="1280"/>
                        </a:lnSpc>
                      </a:pPr>
                      <a:r>
                        <a:rPr sz="1150" spc="-5" dirty="0">
                          <a:latin typeface="Calibri"/>
                          <a:cs typeface="Calibri"/>
                        </a:rPr>
                        <a:t>Ass. Accidents non</a:t>
                      </a:r>
                      <a:r>
                        <a:rPr sz="1150" spc="-15" dirty="0">
                          <a:latin typeface="Calibri"/>
                          <a:cs typeface="Calibri"/>
                        </a:rPr>
                        <a:t> </a:t>
                      </a:r>
                      <a:r>
                        <a:rPr sz="1150" spc="-5" dirty="0">
                          <a:latin typeface="Calibri"/>
                          <a:cs typeface="Calibri"/>
                        </a:rPr>
                        <a:t>prof.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8419" algn="r">
                        <a:lnSpc>
                          <a:spcPts val="1280"/>
                        </a:lnSpc>
                      </a:pPr>
                      <a:r>
                        <a:rPr sz="1150" spc="-5" dirty="0">
                          <a:latin typeface="Calibri"/>
                          <a:cs typeface="Calibri"/>
                        </a:rPr>
                        <a:t>37 155 118</a:t>
                      </a:r>
                      <a:r>
                        <a:rPr sz="1150" spc="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0985">
                        <a:lnSpc>
                          <a:spcPts val="1280"/>
                        </a:lnSpc>
                      </a:pPr>
                      <a:r>
                        <a:rPr sz="1150" spc="-5" dirty="0">
                          <a:latin typeface="Calibri"/>
                          <a:cs typeface="Calibri"/>
                        </a:rPr>
                        <a:t>0,666</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7150" algn="r">
                        <a:lnSpc>
                          <a:spcPts val="1280"/>
                        </a:lnSpc>
                      </a:pPr>
                      <a:r>
                        <a:rPr sz="1150" spc="-5" dirty="0">
                          <a:latin typeface="Calibri"/>
                          <a:cs typeface="Calibri"/>
                        </a:rPr>
                        <a:t>24 745 309</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12 409 809</a:t>
                      </a:r>
                      <a:r>
                        <a:rPr sz="1150" spc="6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181950">
                <a:tc>
                  <a:txBody>
                    <a:bodyPr/>
                    <a:lstStyle/>
                    <a:p>
                      <a:pPr marL="29845">
                        <a:lnSpc>
                          <a:spcPts val="1280"/>
                        </a:lnSpc>
                      </a:pPr>
                      <a:r>
                        <a:rPr sz="1150" b="1" spc="-5" dirty="0">
                          <a:latin typeface="Calibri"/>
                          <a:cs typeface="Calibri"/>
                        </a:rPr>
                        <a:t>TOTAL</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6515" algn="r">
                        <a:lnSpc>
                          <a:spcPts val="1280"/>
                        </a:lnSpc>
                      </a:pPr>
                      <a:r>
                        <a:rPr sz="1150" spc="-5" dirty="0">
                          <a:latin typeface="Calibri"/>
                          <a:cs typeface="Calibri"/>
                        </a:rPr>
                        <a:t>406 369 249</a:t>
                      </a:r>
                      <a:r>
                        <a:rPr sz="1150" spc="65"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5720" algn="r">
                        <a:lnSpc>
                          <a:spcPts val="1280"/>
                        </a:lnSpc>
                      </a:pPr>
                      <a:r>
                        <a:rPr sz="1150" spc="-5" dirty="0">
                          <a:latin typeface="Calibri"/>
                          <a:cs typeface="Calibri"/>
                        </a:rPr>
                        <a:t>279 802 993</a:t>
                      </a:r>
                      <a:r>
                        <a:rPr sz="1150" spc="140" dirty="0">
                          <a:latin typeface="Calibri"/>
                          <a:cs typeface="Calibri"/>
                        </a:rPr>
                        <a:t> </a:t>
                      </a:r>
                      <a:r>
                        <a:rPr sz="1150"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3815" algn="r">
                        <a:lnSpc>
                          <a:spcPts val="1280"/>
                        </a:lnSpc>
                      </a:pPr>
                      <a:r>
                        <a:rPr sz="1150" b="1" spc="-5" dirty="0">
                          <a:latin typeface="Calibri"/>
                          <a:cs typeface="Calibri"/>
                        </a:rPr>
                        <a:t>126 566 256</a:t>
                      </a:r>
                      <a:r>
                        <a:rPr sz="1150" b="1" spc="145" dirty="0">
                          <a:latin typeface="Calibri"/>
                          <a:cs typeface="Calibri"/>
                        </a:rPr>
                        <a:t> </a:t>
                      </a:r>
                      <a:r>
                        <a:rPr sz="1150" b="1" spc="-10" dirty="0">
                          <a:latin typeface="Calibri"/>
                          <a:cs typeface="Calibri"/>
                        </a:rPr>
                        <a:t>CHF</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aphicFrame>
        <p:nvGraphicFramePr>
          <p:cNvPr id="8" name="object 8"/>
          <p:cNvGraphicFramePr>
            <a:graphicFrameLocks noGrp="1"/>
          </p:cNvGraphicFramePr>
          <p:nvPr>
            <p:extLst>
              <p:ext uri="{D42A27DB-BD31-4B8C-83A1-F6EECF244321}">
                <p14:modId xmlns:p14="http://schemas.microsoft.com/office/powerpoint/2010/main" val="3611718461"/>
              </p:ext>
            </p:extLst>
          </p:nvPr>
        </p:nvGraphicFramePr>
        <p:xfrm>
          <a:off x="206822" y="6435375"/>
          <a:ext cx="8829673" cy="181950"/>
        </p:xfrm>
        <a:graphic>
          <a:graphicData uri="http://schemas.openxmlformats.org/drawingml/2006/table">
            <a:tbl>
              <a:tblPr firstRow="1" bandRow="1">
                <a:tableStyleId>{2D5ABB26-0587-4C30-8999-92F81FD0307C}</a:tableStyleId>
              </a:tblPr>
              <a:tblGrid>
                <a:gridCol w="1783080">
                  <a:extLst>
                    <a:ext uri="{9D8B030D-6E8A-4147-A177-3AD203B41FA5}">
                      <a16:colId xmlns:a16="http://schemas.microsoft.com/office/drawing/2014/main" val="20000"/>
                    </a:ext>
                  </a:extLst>
                </a:gridCol>
                <a:gridCol w="2122805">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1843404">
                  <a:extLst>
                    <a:ext uri="{9D8B030D-6E8A-4147-A177-3AD203B41FA5}">
                      <a16:colId xmlns:a16="http://schemas.microsoft.com/office/drawing/2014/main" val="20003"/>
                    </a:ext>
                  </a:extLst>
                </a:gridCol>
                <a:gridCol w="2110104">
                  <a:extLst>
                    <a:ext uri="{9D8B030D-6E8A-4147-A177-3AD203B41FA5}">
                      <a16:colId xmlns:a16="http://schemas.microsoft.com/office/drawing/2014/main" val="20004"/>
                    </a:ext>
                  </a:extLst>
                </a:gridCol>
              </a:tblGrid>
              <a:tr h="181950">
                <a:tc>
                  <a:txBody>
                    <a:bodyPr/>
                    <a:lstStyle/>
                    <a:p>
                      <a:pPr marL="29845">
                        <a:lnSpc>
                          <a:spcPts val="1280"/>
                        </a:lnSpc>
                      </a:pPr>
                      <a:r>
                        <a:rPr sz="1150" b="1" spc="-5" dirty="0">
                          <a:latin typeface="Calibri"/>
                          <a:cs typeface="Calibri"/>
                        </a:rPr>
                        <a:t>TOTAL DES</a:t>
                      </a:r>
                      <a:r>
                        <a:rPr sz="1150" b="1" spc="-15" dirty="0">
                          <a:latin typeface="Calibri"/>
                          <a:cs typeface="Calibri"/>
                        </a:rPr>
                        <a:t> </a:t>
                      </a:r>
                      <a:r>
                        <a:rPr sz="1150" b="1" spc="-5" dirty="0">
                          <a:latin typeface="Calibri"/>
                          <a:cs typeface="Calibri"/>
                        </a:rPr>
                        <a:t>PERTES</a:t>
                      </a:r>
                      <a:endParaRPr sz="115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00760">
                        <a:lnSpc>
                          <a:spcPts val="1290"/>
                        </a:lnSpc>
                      </a:pPr>
                      <a:r>
                        <a:rPr sz="1150" b="1" spc="-5" dirty="0">
                          <a:latin typeface="Calibri"/>
                          <a:cs typeface="Calibri"/>
                        </a:rPr>
                        <a:t>562 322 </a:t>
                      </a:r>
                      <a:r>
                        <a:rPr sz="1150" b="1" spc="-250" dirty="0">
                          <a:latin typeface="Calibri"/>
                          <a:cs typeface="Calibri"/>
                        </a:rPr>
                        <a:t>1</a:t>
                      </a:r>
                      <a:r>
                        <a:rPr sz="1800" spc="-375" baseline="25462" dirty="0">
                          <a:solidFill>
                            <a:srgbClr val="898989"/>
                          </a:solidFill>
                          <a:latin typeface="Calibri"/>
                          <a:cs typeface="Calibri"/>
                        </a:rPr>
                        <a:t>1</a:t>
                      </a:r>
                      <a:r>
                        <a:rPr sz="1150" b="1" spc="-250" dirty="0">
                          <a:latin typeface="Calibri"/>
                          <a:cs typeface="Calibri"/>
                        </a:rPr>
                        <a:t>3</a:t>
                      </a:r>
                      <a:r>
                        <a:rPr sz="1800" spc="-375" baseline="25462" dirty="0">
                          <a:solidFill>
                            <a:srgbClr val="898989"/>
                          </a:solidFill>
                          <a:latin typeface="Calibri"/>
                          <a:cs typeface="Calibri"/>
                        </a:rPr>
                        <a:t>0</a:t>
                      </a:r>
                      <a:r>
                        <a:rPr sz="1150" b="1" spc="-250" dirty="0">
                          <a:latin typeface="Calibri"/>
                          <a:cs typeface="Calibri"/>
                        </a:rPr>
                        <a:t>8 </a:t>
                      </a:r>
                      <a:r>
                        <a:rPr sz="1150" b="1" spc="-10" dirty="0">
                          <a:latin typeface="Calibri"/>
                          <a:cs typeface="Calibri"/>
                        </a:rPr>
                        <a:t>CHF</a:t>
                      </a:r>
                      <a:endParaRPr sz="115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88907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fontScale="90000"/>
          </a:bodyPr>
          <a:lstStyle/>
          <a:p>
            <a:r>
              <a:rPr lang="fr-CH" b="1" dirty="0" err="1" smtClean="0"/>
              <a:t>Economie</a:t>
            </a:r>
            <a:r>
              <a:rPr lang="fr-CH" b="1" dirty="0" smtClean="0"/>
              <a:t> présentielle dans l’Arc jurassien</a:t>
            </a:r>
            <a:br>
              <a:rPr lang="fr-CH" b="1" dirty="0" smtClean="0"/>
            </a:br>
            <a:r>
              <a:rPr lang="fr-CH" dirty="0" smtClean="0"/>
              <a:t>Quelles perspectives ?</a:t>
            </a:r>
            <a:endParaRPr lang="fr-CH"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endParaRPr lang="fr-FR" dirty="0"/>
          </a:p>
          <a:p>
            <a:pPr marL="457200" lvl="1" indent="0">
              <a:buNone/>
            </a:pPr>
            <a:endParaRPr lang="fr-FR" dirty="0" smtClean="0"/>
          </a:p>
          <a:p>
            <a:pPr marL="457200" lvl="1" indent="0">
              <a:buNone/>
            </a:pPr>
            <a:endParaRPr lang="fr-FR" dirty="0" smtClean="0"/>
          </a:p>
          <a:p>
            <a:pPr marL="457200" lvl="1" indent="0">
              <a:buNone/>
            </a:pPr>
            <a:endParaRPr lang="fr-FR" dirty="0" smtClean="0"/>
          </a:p>
          <a:p>
            <a:pPr marL="457200" lvl="1" indent="0">
              <a:buNone/>
            </a:pPr>
            <a:r>
              <a:rPr lang="fr-FR" b="1" dirty="0" smtClean="0"/>
              <a:t>Animation </a:t>
            </a:r>
            <a:r>
              <a:rPr lang="fr-FR" dirty="0" smtClean="0"/>
              <a:t/>
            </a:r>
            <a:br>
              <a:rPr lang="fr-FR" dirty="0" smtClean="0"/>
            </a:br>
            <a:r>
              <a:rPr lang="fr-FR" dirty="0" smtClean="0"/>
              <a:t>Nathalie </a:t>
            </a:r>
            <a:r>
              <a:rPr lang="fr-FR" dirty="0" err="1" smtClean="0"/>
              <a:t>Randin</a:t>
            </a:r>
            <a:r>
              <a:rPr lang="fr-FR" dirty="0" smtClean="0"/>
              <a:t> – journaliste </a:t>
            </a:r>
            <a:endParaRPr lang="fr-FR" dirty="0"/>
          </a:p>
          <a:p>
            <a:pPr marL="457200" lvl="1" indent="0">
              <a:buNone/>
            </a:pPr>
            <a:endParaRPr lang="fr-FR" dirty="0"/>
          </a:p>
        </p:txBody>
      </p:sp>
    </p:spTree>
    <p:extLst>
      <p:ext uri="{BB962C8B-B14F-4D97-AF65-F5344CB8AC3E}">
        <p14:creationId xmlns:p14="http://schemas.microsoft.com/office/powerpoint/2010/main" val="39813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1680" y="610409"/>
            <a:ext cx="7039638" cy="566822"/>
          </a:xfrm>
          <a:prstGeom prst="rect">
            <a:avLst/>
          </a:prstGeom>
        </p:spPr>
        <p:txBody>
          <a:bodyPr vert="horz" wrap="square" lIns="0" tIns="12700" rIns="0" bIns="0" rtlCol="0">
            <a:spAutoFit/>
          </a:bodyPr>
          <a:lstStyle/>
          <a:p>
            <a:pPr marL="12700">
              <a:lnSpc>
                <a:spcPct val="100000"/>
              </a:lnSpc>
              <a:spcBef>
                <a:spcPts val="100"/>
              </a:spcBef>
            </a:pPr>
            <a:r>
              <a:rPr sz="3600" dirty="0">
                <a:latin typeface="+mn-lt"/>
              </a:rPr>
              <a:t>Objectifs et</a:t>
            </a:r>
            <a:r>
              <a:rPr sz="3600" spc="-65" dirty="0">
                <a:latin typeface="+mn-lt"/>
              </a:rPr>
              <a:t> </a:t>
            </a:r>
            <a:r>
              <a:rPr sz="3600" spc="-5" dirty="0">
                <a:latin typeface="+mn-lt"/>
              </a:rPr>
              <a:t>propositions</a:t>
            </a:r>
            <a:endParaRPr sz="3600" dirty="0">
              <a:latin typeface="+mn-lt"/>
            </a:endParaRPr>
          </a:p>
        </p:txBody>
      </p:sp>
      <p:sp>
        <p:nvSpPr>
          <p:cNvPr id="5" name="Espace réservé du texte 4"/>
          <p:cNvSpPr>
            <a:spLocks noGrp="1"/>
          </p:cNvSpPr>
          <p:nvPr>
            <p:ph type="body" idx="1"/>
          </p:nvPr>
        </p:nvSpPr>
        <p:spPr/>
        <p:txBody>
          <a:bodyPr>
            <a:normAutofit fontScale="92500"/>
          </a:bodyPr>
          <a:lstStyle/>
          <a:p>
            <a:pPr marL="469900" marR="5080">
              <a:lnSpc>
                <a:spcPct val="89400"/>
              </a:lnSpc>
              <a:spcBef>
                <a:spcPts val="505"/>
              </a:spcBef>
              <a:tabLst>
                <a:tab pos="354965" algn="l"/>
                <a:tab pos="355600" algn="l"/>
              </a:tabLst>
            </a:pPr>
            <a:r>
              <a:rPr lang="fr-CH" sz="3200" spc="-5" dirty="0">
                <a:latin typeface="+mn-lt"/>
              </a:rPr>
              <a:t>Trois objectifs </a:t>
            </a:r>
            <a:r>
              <a:rPr lang="fr-CH" sz="3200" dirty="0">
                <a:latin typeface="+mn-lt"/>
              </a:rPr>
              <a:t>validés par un </a:t>
            </a:r>
            <a:r>
              <a:rPr lang="fr-CH" sz="3200" spc="-5" dirty="0">
                <a:latin typeface="+mn-lt"/>
              </a:rPr>
              <a:t>groupe </a:t>
            </a:r>
            <a:r>
              <a:rPr lang="fr-CH" sz="3200" dirty="0">
                <a:latin typeface="+mn-lt"/>
              </a:rPr>
              <a:t>de </a:t>
            </a:r>
            <a:r>
              <a:rPr lang="fr-CH" sz="3200" spc="-5" dirty="0">
                <a:latin typeface="+mn-lt"/>
              </a:rPr>
              <a:t>travail  composé </a:t>
            </a:r>
            <a:r>
              <a:rPr lang="fr-CH" sz="3200" dirty="0">
                <a:latin typeface="+mn-lt"/>
              </a:rPr>
              <a:t>de </a:t>
            </a:r>
            <a:r>
              <a:rPr lang="fr-CH" sz="3200" spc="-5" dirty="0">
                <a:latin typeface="+mn-lt"/>
              </a:rPr>
              <a:t>30 experts (élus politiques,  cadres administratifs, représentants </a:t>
            </a:r>
            <a:r>
              <a:rPr lang="fr-CH" sz="3200" dirty="0">
                <a:latin typeface="+mn-lt"/>
              </a:rPr>
              <a:t>de  </a:t>
            </a:r>
            <a:r>
              <a:rPr lang="fr-CH" sz="3200" spc="-5" dirty="0">
                <a:latin typeface="+mn-lt"/>
              </a:rPr>
              <a:t>milieux</a:t>
            </a:r>
            <a:r>
              <a:rPr lang="fr-CH" sz="3200" spc="-10" dirty="0">
                <a:latin typeface="+mn-lt"/>
              </a:rPr>
              <a:t> </a:t>
            </a:r>
            <a:r>
              <a:rPr lang="fr-CH" sz="3200" spc="-5" dirty="0">
                <a:latin typeface="+mn-lt"/>
              </a:rPr>
              <a:t>économiques</a:t>
            </a:r>
            <a:r>
              <a:rPr lang="fr-CH" sz="3200" spc="-5" dirty="0" smtClean="0">
                <a:latin typeface="+mn-lt"/>
              </a:rPr>
              <a:t>) :</a:t>
            </a:r>
            <a:endParaRPr lang="fr-CH" sz="3200" dirty="0">
              <a:latin typeface="+mn-lt"/>
            </a:endParaRPr>
          </a:p>
          <a:p>
            <a:pPr marL="927100" lvl="1" indent="-457200">
              <a:spcBef>
                <a:spcPts val="375"/>
              </a:spcBef>
              <a:tabLst>
                <a:tab pos="755650" algn="l"/>
              </a:tabLst>
            </a:pPr>
            <a:r>
              <a:rPr lang="fr-CH" sz="2800" spc="-5" dirty="0">
                <a:latin typeface="+mn-lt"/>
                <a:cs typeface="Calibri"/>
              </a:rPr>
              <a:t>Domiciliation </a:t>
            </a:r>
            <a:r>
              <a:rPr lang="fr-CH" sz="2800" dirty="0">
                <a:latin typeface="+mn-lt"/>
                <a:cs typeface="Calibri"/>
              </a:rPr>
              <a:t>des </a:t>
            </a:r>
            <a:r>
              <a:rPr lang="fr-CH" sz="2800" spc="-5" dirty="0">
                <a:latin typeface="+mn-lt"/>
                <a:cs typeface="Calibri"/>
              </a:rPr>
              <a:t>personnes </a:t>
            </a:r>
            <a:r>
              <a:rPr lang="fr-CH" sz="2800" dirty="0">
                <a:latin typeface="+mn-lt"/>
                <a:cs typeface="Calibri"/>
              </a:rPr>
              <a:t>et des</a:t>
            </a:r>
            <a:r>
              <a:rPr lang="fr-CH" sz="2800" spc="25" dirty="0">
                <a:latin typeface="+mn-lt"/>
                <a:cs typeface="Calibri"/>
              </a:rPr>
              <a:t> </a:t>
            </a:r>
            <a:r>
              <a:rPr lang="fr-CH" sz="2800" spc="-5" dirty="0">
                <a:latin typeface="+mn-lt"/>
                <a:cs typeface="Calibri"/>
              </a:rPr>
              <a:t>entreprises.</a:t>
            </a:r>
            <a:endParaRPr lang="fr-CH" sz="2800" dirty="0">
              <a:latin typeface="+mn-lt"/>
              <a:cs typeface="Calibri"/>
            </a:endParaRPr>
          </a:p>
          <a:p>
            <a:pPr marL="927100" lvl="1" indent="-457200">
              <a:spcBef>
                <a:spcPts val="340"/>
              </a:spcBef>
              <a:tabLst>
                <a:tab pos="755650" algn="l"/>
              </a:tabLst>
            </a:pPr>
            <a:r>
              <a:rPr lang="fr-CH" sz="2800" spc="-5" dirty="0">
                <a:latin typeface="+mn-lt"/>
                <a:cs typeface="Calibri"/>
              </a:rPr>
              <a:t>Renforcement </a:t>
            </a:r>
            <a:r>
              <a:rPr lang="fr-CH" sz="2800" dirty="0">
                <a:latin typeface="+mn-lt"/>
                <a:cs typeface="Calibri"/>
              </a:rPr>
              <a:t>du </a:t>
            </a:r>
            <a:r>
              <a:rPr lang="fr-CH" sz="2800" spc="-5" dirty="0">
                <a:latin typeface="+mn-lt"/>
                <a:cs typeface="Calibri"/>
              </a:rPr>
              <a:t>commerce </a:t>
            </a:r>
            <a:r>
              <a:rPr lang="fr-CH" sz="2800" dirty="0">
                <a:latin typeface="+mn-lt"/>
                <a:cs typeface="Calibri"/>
              </a:rPr>
              <a:t>de détail.</a:t>
            </a:r>
          </a:p>
          <a:p>
            <a:pPr marL="927100" lvl="1" indent="-457200">
              <a:spcBef>
                <a:spcPts val="340"/>
              </a:spcBef>
              <a:tabLst>
                <a:tab pos="755650" algn="l"/>
              </a:tabLst>
            </a:pPr>
            <a:r>
              <a:rPr lang="fr-CH" sz="2800" spc="-5" dirty="0">
                <a:latin typeface="+mn-lt"/>
                <a:cs typeface="Calibri"/>
              </a:rPr>
              <a:t>Recréation </a:t>
            </a:r>
            <a:r>
              <a:rPr lang="fr-CH" sz="2800" dirty="0">
                <a:latin typeface="+mn-lt"/>
                <a:cs typeface="Calibri"/>
              </a:rPr>
              <a:t>de </a:t>
            </a:r>
            <a:r>
              <a:rPr lang="fr-CH" sz="2800" spc="-5" dirty="0">
                <a:latin typeface="+mn-lt"/>
                <a:cs typeface="Calibri"/>
              </a:rPr>
              <a:t>compagnies</a:t>
            </a:r>
            <a:r>
              <a:rPr lang="fr-CH" sz="2800" spc="5" dirty="0">
                <a:latin typeface="+mn-lt"/>
                <a:cs typeface="Calibri"/>
              </a:rPr>
              <a:t> </a:t>
            </a:r>
            <a:r>
              <a:rPr lang="fr-CH" sz="2800" spc="-5" dirty="0">
                <a:latin typeface="+mn-lt"/>
                <a:cs typeface="Calibri"/>
              </a:rPr>
              <a:t>d’assurances.</a:t>
            </a:r>
            <a:endParaRPr lang="fr-CH" sz="2800" dirty="0">
              <a:latin typeface="+mn-lt"/>
              <a:cs typeface="Calibri"/>
            </a:endParaRPr>
          </a:p>
          <a:p>
            <a:pPr marL="469900" marR="171450">
              <a:lnSpc>
                <a:spcPts val="3429"/>
              </a:lnSpc>
              <a:spcBef>
                <a:spcPts val="850"/>
              </a:spcBef>
              <a:tabLst>
                <a:tab pos="354965" algn="l"/>
                <a:tab pos="355600" algn="l"/>
              </a:tabLst>
            </a:pPr>
            <a:r>
              <a:rPr lang="fr-CH" sz="3200" dirty="0">
                <a:latin typeface="+mn-lt"/>
              </a:rPr>
              <a:t>Plus de </a:t>
            </a:r>
            <a:r>
              <a:rPr lang="fr-CH" sz="3200" spc="-5" dirty="0">
                <a:latin typeface="+mn-lt"/>
              </a:rPr>
              <a:t>40 solutions </a:t>
            </a:r>
            <a:r>
              <a:rPr lang="fr-CH" sz="3200" dirty="0">
                <a:latin typeface="+mn-lt"/>
              </a:rPr>
              <a:t>ventilées sur ces </a:t>
            </a:r>
            <a:r>
              <a:rPr lang="fr-CH" sz="3200" spc="-5" dirty="0">
                <a:latin typeface="+mn-lt"/>
              </a:rPr>
              <a:t>trois  objectifs, énergie </a:t>
            </a:r>
            <a:r>
              <a:rPr lang="fr-CH" sz="3200" dirty="0">
                <a:latin typeface="+mn-lt"/>
              </a:rPr>
              <a:t>et </a:t>
            </a:r>
            <a:r>
              <a:rPr lang="fr-CH" sz="3200" spc="-5" dirty="0">
                <a:latin typeface="+mn-lt"/>
              </a:rPr>
              <a:t>environnement</a:t>
            </a:r>
            <a:r>
              <a:rPr lang="fr-CH" sz="3200" spc="55" dirty="0">
                <a:latin typeface="+mn-lt"/>
              </a:rPr>
              <a:t> </a:t>
            </a:r>
            <a:r>
              <a:rPr lang="fr-CH" sz="3200" spc="-5" dirty="0" smtClean="0">
                <a:latin typeface="+mn-lt"/>
              </a:rPr>
              <a:t>compris</a:t>
            </a:r>
            <a:endParaRPr lang="fr-CH" sz="3200" dirty="0">
              <a:latin typeface="+mn-lt"/>
            </a:endParaRPr>
          </a:p>
        </p:txBody>
      </p:sp>
    </p:spTree>
    <p:extLst>
      <p:ext uri="{BB962C8B-B14F-4D97-AF65-F5344CB8AC3E}">
        <p14:creationId xmlns:p14="http://schemas.microsoft.com/office/powerpoint/2010/main" val="1328324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3568" y="610409"/>
            <a:ext cx="8047750" cy="566822"/>
          </a:xfrm>
          <a:prstGeom prst="rect">
            <a:avLst/>
          </a:prstGeom>
        </p:spPr>
        <p:txBody>
          <a:bodyPr vert="horz" wrap="square" lIns="0" tIns="12700" rIns="0" bIns="0" rtlCol="0">
            <a:spAutoFit/>
          </a:bodyPr>
          <a:lstStyle/>
          <a:p>
            <a:pPr marL="12700">
              <a:lnSpc>
                <a:spcPct val="100000"/>
              </a:lnSpc>
              <a:spcBef>
                <a:spcPts val="100"/>
              </a:spcBef>
            </a:pPr>
            <a:r>
              <a:rPr lang="fr-CH" sz="3600" dirty="0" smtClean="0">
                <a:latin typeface="+mn-lt"/>
              </a:rPr>
              <a:t>Domiciliation des personnes : solutions</a:t>
            </a:r>
            <a:endParaRPr sz="3600" dirty="0">
              <a:latin typeface="+mn-lt"/>
            </a:endParaRPr>
          </a:p>
        </p:txBody>
      </p:sp>
      <p:sp>
        <p:nvSpPr>
          <p:cNvPr id="5" name="Espace réservé du texte 4"/>
          <p:cNvSpPr>
            <a:spLocks noGrp="1"/>
          </p:cNvSpPr>
          <p:nvPr>
            <p:ph type="body" idx="1"/>
          </p:nvPr>
        </p:nvSpPr>
        <p:spPr/>
        <p:txBody>
          <a:bodyPr>
            <a:normAutofit fontScale="85000" lnSpcReduction="10000"/>
          </a:bodyPr>
          <a:lstStyle/>
          <a:p>
            <a:r>
              <a:rPr lang="fr-FR" dirty="0">
                <a:latin typeface="+mn-lt"/>
                <a:cs typeface="Arial" panose="020B0604020202020204" pitchFamily="34" charset="0"/>
              </a:rPr>
              <a:t>Devenir exemplaire! Les secteurs de la santé, de l’enseignement, du social et de l’administration sont </a:t>
            </a:r>
            <a:r>
              <a:rPr lang="mr-IN" dirty="0">
                <a:latin typeface="+mn-lt"/>
              </a:rPr>
              <a:t>–</a:t>
            </a:r>
            <a:r>
              <a:rPr lang="fr-FR" dirty="0">
                <a:latin typeface="+mn-lt"/>
                <a:cs typeface="Arial" panose="020B0604020202020204" pitchFamily="34" charset="0"/>
              </a:rPr>
              <a:t> et de très loin </a:t>
            </a:r>
            <a:r>
              <a:rPr lang="mr-IN" dirty="0">
                <a:latin typeface="+mn-lt"/>
              </a:rPr>
              <a:t>–</a:t>
            </a:r>
            <a:r>
              <a:rPr lang="fr-FR" dirty="0">
                <a:latin typeface="+mn-lt"/>
                <a:cs typeface="Arial" panose="020B0604020202020204" pitchFamily="34" charset="0"/>
              </a:rPr>
              <a:t> les plus importants et les plus dynamiques en termes de nombre et de création d’emplois:</a:t>
            </a:r>
          </a:p>
          <a:p>
            <a:pPr lvl="1"/>
            <a:r>
              <a:rPr lang="fr-FR" dirty="0">
                <a:latin typeface="+mn-lt"/>
                <a:cs typeface="Arial" panose="020B0604020202020204" pitchFamily="34" charset="0"/>
              </a:rPr>
              <a:t>Négocier avec les directions de ces établissements des plans de mobilité et des plans de domiciliation ambitieux, en les justifiant notamment par la comptabilité carbone.</a:t>
            </a:r>
          </a:p>
          <a:p>
            <a:r>
              <a:rPr lang="fr-FR" dirty="0">
                <a:latin typeface="+mn-lt"/>
                <a:cs typeface="Arial" panose="020B0604020202020204" pitchFamily="34" charset="0"/>
              </a:rPr>
              <a:t>Récompenser substantiellement les collaborateurs-</a:t>
            </a:r>
            <a:r>
              <a:rPr lang="fr-FR" dirty="0" err="1">
                <a:latin typeface="+mn-lt"/>
                <a:cs typeface="Arial" panose="020B0604020202020204" pitchFamily="34" charset="0"/>
              </a:rPr>
              <a:t>trices</a:t>
            </a:r>
            <a:r>
              <a:rPr lang="fr-FR" dirty="0">
                <a:latin typeface="+mn-lt"/>
                <a:cs typeface="Arial" panose="020B0604020202020204" pitchFamily="34" charset="0"/>
              </a:rPr>
              <a:t> qui vivent et travaillent sur le même territoire (allocation de résidence).</a:t>
            </a:r>
          </a:p>
          <a:p>
            <a:r>
              <a:rPr lang="fr-FR" dirty="0">
                <a:latin typeface="+mn-lt"/>
                <a:cs typeface="Arial" panose="020B0604020202020204" pitchFamily="34" charset="0"/>
              </a:rPr>
              <a:t>Casser les prix du logement en coopérant étroitement avec les communes, qui sont les plus gros propriétaires fonciers, en faisant jouer le droit de superficie et en montant des projets pour les familles s’inspirant des modèles développés par le canton de Neuchâtel pour les aînés.</a:t>
            </a:r>
          </a:p>
          <a:p>
            <a:r>
              <a:rPr lang="fr-FR" dirty="0">
                <a:latin typeface="+mn-lt"/>
                <a:cs typeface="Arial" panose="020B0604020202020204" pitchFamily="34" charset="0"/>
              </a:rPr>
              <a:t>Combattre la mobilité pendulaire en voiture (transferts modaux, macarons, etc.) qui rend inhabitables les communes qui en subissent les effets négatifs.</a:t>
            </a:r>
          </a:p>
        </p:txBody>
      </p:sp>
    </p:spTree>
    <p:extLst>
      <p:ext uri="{BB962C8B-B14F-4D97-AF65-F5344CB8AC3E}">
        <p14:creationId xmlns:p14="http://schemas.microsoft.com/office/powerpoint/2010/main" val="139080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1680" y="610409"/>
            <a:ext cx="7039638" cy="566822"/>
          </a:xfrm>
          <a:prstGeom prst="rect">
            <a:avLst/>
          </a:prstGeom>
        </p:spPr>
        <p:txBody>
          <a:bodyPr vert="horz" wrap="square" lIns="0" tIns="12700" rIns="0" bIns="0" rtlCol="0">
            <a:spAutoFit/>
          </a:bodyPr>
          <a:lstStyle/>
          <a:p>
            <a:pPr marL="12700">
              <a:lnSpc>
                <a:spcPct val="100000"/>
              </a:lnSpc>
              <a:spcBef>
                <a:spcPts val="100"/>
              </a:spcBef>
            </a:pPr>
            <a:r>
              <a:rPr lang="fr-CH" sz="3600" dirty="0" smtClean="0">
                <a:latin typeface="+mn-lt"/>
              </a:rPr>
              <a:t>Assurances : solutions</a:t>
            </a:r>
            <a:endParaRPr sz="3600" dirty="0">
              <a:latin typeface="+mn-lt"/>
            </a:endParaRPr>
          </a:p>
        </p:txBody>
      </p:sp>
      <p:sp>
        <p:nvSpPr>
          <p:cNvPr id="5" name="Espace réservé du texte 4"/>
          <p:cNvSpPr>
            <a:spLocks noGrp="1"/>
          </p:cNvSpPr>
          <p:nvPr>
            <p:ph type="body" idx="1"/>
          </p:nvPr>
        </p:nvSpPr>
        <p:spPr/>
        <p:txBody>
          <a:bodyPr>
            <a:normAutofit/>
          </a:bodyPr>
          <a:lstStyle/>
          <a:p>
            <a:r>
              <a:rPr lang="fr-FR" dirty="0">
                <a:latin typeface="+mn-lt"/>
                <a:cs typeface="Arial" panose="020B0604020202020204" pitchFamily="34" charset="0"/>
              </a:rPr>
              <a:t>S’inspirer de l’histoire de la compagnie TSM Assurances et de la Neuchâteloise...</a:t>
            </a:r>
          </a:p>
          <a:p>
            <a:r>
              <a:rPr lang="fr-FR" dirty="0">
                <a:latin typeface="+mn-lt"/>
                <a:cs typeface="Arial" panose="020B0604020202020204" pitchFamily="34" charset="0"/>
              </a:rPr>
              <a:t>Constater que les établissements cantonaux d’assurance incendie de l’Arc jurassien bénéficient d’un monopole, sont en excellente santé financière, créent de l’emploi, distribuent de l’argent, tout en proposant des assurances 50% moins chères que dans les cantons sous régime de marché concurrentiel...</a:t>
            </a:r>
          </a:p>
          <a:p>
            <a:r>
              <a:rPr lang="fr-FR" dirty="0">
                <a:latin typeface="+mn-lt"/>
                <a:cs typeface="Arial" panose="020B0604020202020204" pitchFamily="34" charset="0"/>
              </a:rPr>
              <a:t>Réaliser rapidement une étude de faisabilité auprès des collectivités publiques dans les domaines des assurances véhicules, choses et RC (taille critique, conditions juridiques et financières) en testant l’hypothèse d’une assurance régionale de type coopératif.</a:t>
            </a:r>
          </a:p>
        </p:txBody>
      </p:sp>
    </p:spTree>
    <p:extLst>
      <p:ext uri="{BB962C8B-B14F-4D97-AF65-F5344CB8AC3E}">
        <p14:creationId xmlns:p14="http://schemas.microsoft.com/office/powerpoint/2010/main" val="675900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1680" y="610409"/>
            <a:ext cx="7039638" cy="566822"/>
          </a:xfrm>
          <a:prstGeom prst="rect">
            <a:avLst/>
          </a:prstGeom>
        </p:spPr>
        <p:txBody>
          <a:bodyPr vert="horz" wrap="square" lIns="0" tIns="12700" rIns="0" bIns="0" rtlCol="0">
            <a:spAutoFit/>
          </a:bodyPr>
          <a:lstStyle/>
          <a:p>
            <a:pPr marL="12700">
              <a:lnSpc>
                <a:spcPct val="100000"/>
              </a:lnSpc>
              <a:spcBef>
                <a:spcPts val="100"/>
              </a:spcBef>
            </a:pPr>
            <a:r>
              <a:rPr lang="fr-CH" sz="3600" dirty="0" smtClean="0">
                <a:latin typeface="+mn-lt"/>
              </a:rPr>
              <a:t>Commerce de détail : solutions</a:t>
            </a:r>
            <a:endParaRPr sz="3600" dirty="0">
              <a:latin typeface="+mn-lt"/>
            </a:endParaRPr>
          </a:p>
        </p:txBody>
      </p:sp>
      <p:sp>
        <p:nvSpPr>
          <p:cNvPr id="5" name="Espace réservé du texte 4"/>
          <p:cNvSpPr>
            <a:spLocks noGrp="1"/>
          </p:cNvSpPr>
          <p:nvPr>
            <p:ph type="body" idx="1"/>
          </p:nvPr>
        </p:nvSpPr>
        <p:spPr/>
        <p:txBody>
          <a:bodyPr>
            <a:normAutofit lnSpcReduction="10000"/>
          </a:bodyPr>
          <a:lstStyle/>
          <a:p>
            <a:r>
              <a:rPr lang="fr-FR" dirty="0">
                <a:latin typeface="+mn-lt"/>
                <a:cs typeface="Arial" panose="020B0604020202020204" pitchFamily="34" charset="0"/>
              </a:rPr>
              <a:t>S’inspirer du Plan d’utilisation des sols de la ville de Genève pour maintenir la diversité des activités et lutter contre la spéculation immobilière.</a:t>
            </a:r>
          </a:p>
          <a:p>
            <a:r>
              <a:rPr lang="fr-FR" dirty="0">
                <a:latin typeface="+mn-lt"/>
                <a:cs typeface="Arial" panose="020B0604020202020204" pitchFamily="34" charset="0"/>
              </a:rPr>
              <a:t>Décaler les horaires d’ouverture et mixer les fonctions des locaux, pour être en phase avec les nouvelles pratiques, multiplier les opportunités d’achat et échapper partiellement à la mobilité pendulaire.</a:t>
            </a:r>
          </a:p>
          <a:p>
            <a:r>
              <a:rPr lang="fr-FR" dirty="0">
                <a:latin typeface="+mn-lt"/>
                <a:cs typeface="Arial" panose="020B0604020202020204" pitchFamily="34" charset="0"/>
              </a:rPr>
              <a:t>Encourager les coopérations entre commerçants (organisation d’événements, mutualisation d’adresses clients, bons commerciaux...).</a:t>
            </a:r>
          </a:p>
          <a:p>
            <a:r>
              <a:rPr lang="fr-FR" dirty="0">
                <a:latin typeface="+mn-lt"/>
                <a:cs typeface="Arial" panose="020B0604020202020204" pitchFamily="34" charset="0"/>
              </a:rPr>
              <a:t>Reconnecter les centres-villes à la mobilité douce, aux transports en commun et à la mobilité individuelle des ménages du bassin régional de chalandise (parkings aux abords immédiats du centre-ville).</a:t>
            </a:r>
          </a:p>
        </p:txBody>
      </p:sp>
    </p:spTree>
    <p:extLst>
      <p:ext uri="{BB962C8B-B14F-4D97-AF65-F5344CB8AC3E}">
        <p14:creationId xmlns:p14="http://schemas.microsoft.com/office/powerpoint/2010/main" val="3653013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99992" y="610409"/>
            <a:ext cx="4231326" cy="566822"/>
          </a:xfrm>
          <a:prstGeom prst="rect">
            <a:avLst/>
          </a:prstGeom>
        </p:spPr>
        <p:txBody>
          <a:bodyPr vert="horz" wrap="square" lIns="0" tIns="12700" rIns="0" bIns="0" rtlCol="0">
            <a:spAutoFit/>
          </a:bodyPr>
          <a:lstStyle/>
          <a:p>
            <a:pPr marL="12700">
              <a:lnSpc>
                <a:spcPct val="100000"/>
              </a:lnSpc>
              <a:spcBef>
                <a:spcPts val="100"/>
              </a:spcBef>
            </a:pPr>
            <a:r>
              <a:rPr sz="3600" spc="-5" dirty="0">
                <a:latin typeface="+mj-lt"/>
              </a:rPr>
              <a:t>Conclusion</a:t>
            </a:r>
            <a:endParaRPr sz="3600" dirty="0">
              <a:latin typeface="+mj-lt"/>
            </a:endParaRPr>
          </a:p>
        </p:txBody>
      </p:sp>
      <p:sp>
        <p:nvSpPr>
          <p:cNvPr id="6" name="Espace réservé du texte 5"/>
          <p:cNvSpPr>
            <a:spLocks noGrp="1"/>
          </p:cNvSpPr>
          <p:nvPr>
            <p:ph type="body" idx="1"/>
          </p:nvPr>
        </p:nvSpPr>
        <p:spPr/>
        <p:txBody>
          <a:bodyPr/>
          <a:lstStyle/>
          <a:p>
            <a:pPr marL="355600" marR="173990" indent="-342900">
              <a:lnSpc>
                <a:spcPts val="2900"/>
              </a:lnSpc>
              <a:spcBef>
                <a:spcPts val="480"/>
              </a:spcBef>
              <a:tabLst>
                <a:tab pos="354965" algn="l"/>
                <a:tab pos="355600" algn="l"/>
              </a:tabLst>
            </a:pPr>
            <a:r>
              <a:rPr lang="fr-CH" sz="2400" dirty="0">
                <a:latin typeface="+mn-lt"/>
                <a:cs typeface="Arial" panose="020B0604020202020204" pitchFamily="34" charset="0"/>
              </a:rPr>
              <a:t>Les </a:t>
            </a:r>
            <a:r>
              <a:rPr lang="fr-CH" sz="2400" spc="-5" dirty="0">
                <a:latin typeface="+mn-lt"/>
                <a:cs typeface="Arial" panose="020B0604020202020204" pitchFamily="34" charset="0"/>
              </a:rPr>
              <a:t>solutions émergent </a:t>
            </a:r>
            <a:r>
              <a:rPr lang="fr-CH" sz="2400" dirty="0">
                <a:latin typeface="+mn-lt"/>
                <a:cs typeface="Arial" panose="020B0604020202020204" pitchFamily="34" charset="0"/>
              </a:rPr>
              <a:t>à </a:t>
            </a:r>
            <a:r>
              <a:rPr lang="fr-CH" sz="2400" i="1" spc="-5" dirty="0">
                <a:latin typeface="+mn-lt"/>
                <a:cs typeface="Arial" panose="020B0604020202020204" pitchFamily="34" charset="0"/>
              </a:rPr>
              <a:t>l’intersection </a:t>
            </a:r>
            <a:r>
              <a:rPr lang="fr-CH" sz="2400" dirty="0">
                <a:latin typeface="+mn-lt"/>
                <a:cs typeface="Arial" panose="020B0604020202020204" pitchFamily="34" charset="0"/>
              </a:rPr>
              <a:t>des </a:t>
            </a:r>
            <a:r>
              <a:rPr lang="fr-CH" sz="2400" spc="-5" dirty="0">
                <a:latin typeface="+mn-lt"/>
                <a:cs typeface="Arial" panose="020B0604020202020204" pitchFamily="34" charset="0"/>
              </a:rPr>
              <a:t>territoires,  </a:t>
            </a:r>
            <a:r>
              <a:rPr lang="fr-CH" sz="2400" dirty="0">
                <a:latin typeface="+mn-lt"/>
                <a:cs typeface="Arial" panose="020B0604020202020204" pitchFamily="34" charset="0"/>
              </a:rPr>
              <a:t>des </a:t>
            </a:r>
            <a:r>
              <a:rPr lang="fr-CH" sz="2400" spc="-5" dirty="0">
                <a:latin typeface="+mn-lt"/>
                <a:cs typeface="Arial" panose="020B0604020202020204" pitchFamily="34" charset="0"/>
              </a:rPr>
              <a:t>entreprises </a:t>
            </a:r>
            <a:r>
              <a:rPr lang="fr-CH" sz="2400" dirty="0">
                <a:latin typeface="+mn-lt"/>
                <a:cs typeface="Arial" panose="020B0604020202020204" pitchFamily="34" charset="0"/>
              </a:rPr>
              <a:t>et des </a:t>
            </a:r>
            <a:r>
              <a:rPr lang="fr-CH" sz="2400" spc="-5" dirty="0">
                <a:latin typeface="+mn-lt"/>
                <a:cs typeface="Arial" panose="020B0604020202020204" pitchFamily="34" charset="0"/>
              </a:rPr>
              <a:t>ménages.</a:t>
            </a:r>
            <a:endParaRPr lang="fr-CH" sz="2400" dirty="0">
              <a:latin typeface="+mn-lt"/>
              <a:cs typeface="Arial" panose="020B0604020202020204" pitchFamily="34" charset="0"/>
            </a:endParaRPr>
          </a:p>
          <a:p>
            <a:pPr marL="355600" marR="5080" indent="-342900">
              <a:lnSpc>
                <a:spcPts val="2850"/>
              </a:lnSpc>
              <a:spcBef>
                <a:spcPts val="685"/>
              </a:spcBef>
              <a:tabLst>
                <a:tab pos="354965" algn="l"/>
                <a:tab pos="355600" algn="l"/>
              </a:tabLst>
            </a:pPr>
            <a:r>
              <a:rPr lang="fr-CH" sz="2400" dirty="0">
                <a:latin typeface="+mn-lt"/>
                <a:cs typeface="Arial" panose="020B0604020202020204" pitchFamily="34" charset="0"/>
              </a:rPr>
              <a:t>La </a:t>
            </a:r>
            <a:r>
              <a:rPr lang="fr-CH" sz="2400" spc="-5" dirty="0">
                <a:latin typeface="+mn-lt"/>
                <a:cs typeface="Arial" panose="020B0604020202020204" pitchFamily="34" charset="0"/>
              </a:rPr>
              <a:t>coopération </a:t>
            </a:r>
            <a:r>
              <a:rPr lang="fr-CH" sz="2400" dirty="0">
                <a:latin typeface="+mn-lt"/>
                <a:cs typeface="Arial" panose="020B0604020202020204" pitchFamily="34" charset="0"/>
              </a:rPr>
              <a:t>est le </a:t>
            </a:r>
            <a:r>
              <a:rPr lang="fr-CH" sz="2400" spc="-5" dirty="0">
                <a:latin typeface="+mn-lt"/>
                <a:cs typeface="Arial" panose="020B0604020202020204" pitchFamily="34" charset="0"/>
              </a:rPr>
              <a:t>mode </a:t>
            </a:r>
            <a:r>
              <a:rPr lang="fr-CH" sz="2400" dirty="0">
                <a:latin typeface="+mn-lt"/>
                <a:cs typeface="Arial" panose="020B0604020202020204" pitchFamily="34" charset="0"/>
              </a:rPr>
              <a:t>de </a:t>
            </a:r>
            <a:r>
              <a:rPr lang="fr-CH" sz="2400" spc="-5" dirty="0">
                <a:latin typeface="+mn-lt"/>
                <a:cs typeface="Arial" panose="020B0604020202020204" pitchFamily="34" charset="0"/>
              </a:rPr>
              <a:t>relation </a:t>
            </a:r>
            <a:r>
              <a:rPr lang="fr-CH" sz="2400" dirty="0">
                <a:latin typeface="+mn-lt"/>
                <a:cs typeface="Arial" panose="020B0604020202020204" pitchFamily="34" charset="0"/>
              </a:rPr>
              <a:t>le plus </a:t>
            </a:r>
            <a:r>
              <a:rPr lang="fr-CH" sz="2400" spc="-5" dirty="0">
                <a:latin typeface="+mn-lt"/>
                <a:cs typeface="Arial" panose="020B0604020202020204" pitchFamily="34" charset="0"/>
              </a:rPr>
              <a:t>efficace  </a:t>
            </a:r>
            <a:r>
              <a:rPr lang="fr-CH" sz="2400" dirty="0">
                <a:latin typeface="+mn-lt"/>
                <a:cs typeface="Arial" panose="020B0604020202020204" pitchFamily="34" charset="0"/>
              </a:rPr>
              <a:t>et le plus efficient </a:t>
            </a:r>
            <a:r>
              <a:rPr lang="fr-CH" sz="2400" spc="-5" dirty="0">
                <a:latin typeface="+mn-lt"/>
                <a:cs typeface="Arial" panose="020B0604020202020204" pitchFamily="34" charset="0"/>
              </a:rPr>
              <a:t>pour mettre </a:t>
            </a:r>
            <a:r>
              <a:rPr lang="fr-CH" sz="2400" dirty="0">
                <a:latin typeface="+mn-lt"/>
                <a:cs typeface="Arial" panose="020B0604020202020204" pitchFamily="34" charset="0"/>
              </a:rPr>
              <a:t>en </a:t>
            </a:r>
            <a:r>
              <a:rPr lang="fr-CH" sz="2400" spc="-5" dirty="0">
                <a:latin typeface="+mn-lt"/>
                <a:cs typeface="Arial" panose="020B0604020202020204" pitchFamily="34" charset="0"/>
              </a:rPr>
              <a:t>œuvre </a:t>
            </a:r>
            <a:r>
              <a:rPr lang="fr-CH" sz="2400" dirty="0">
                <a:latin typeface="+mn-lt"/>
                <a:cs typeface="Arial" panose="020B0604020202020204" pitchFamily="34" charset="0"/>
              </a:rPr>
              <a:t>ces</a:t>
            </a:r>
            <a:r>
              <a:rPr lang="fr-CH" sz="2400" spc="10" dirty="0">
                <a:latin typeface="+mn-lt"/>
                <a:cs typeface="Arial" panose="020B0604020202020204" pitchFamily="34" charset="0"/>
              </a:rPr>
              <a:t> </a:t>
            </a:r>
            <a:r>
              <a:rPr lang="fr-CH" sz="2400" spc="-5" dirty="0">
                <a:latin typeface="+mn-lt"/>
                <a:cs typeface="Arial" panose="020B0604020202020204" pitchFamily="34" charset="0"/>
              </a:rPr>
              <a:t>solutions.</a:t>
            </a:r>
            <a:endParaRPr lang="fr-CH" sz="2400" dirty="0">
              <a:latin typeface="+mn-lt"/>
              <a:cs typeface="Arial" panose="020B0604020202020204" pitchFamily="34" charset="0"/>
            </a:endParaRPr>
          </a:p>
          <a:p>
            <a:pPr marL="355600" indent="-342900">
              <a:lnSpc>
                <a:spcPts val="3045"/>
              </a:lnSpc>
              <a:spcBef>
                <a:spcPts val="380"/>
              </a:spcBef>
              <a:tabLst>
                <a:tab pos="354965" algn="l"/>
                <a:tab pos="355600" algn="l"/>
              </a:tabLst>
            </a:pPr>
            <a:r>
              <a:rPr lang="fr-CH" sz="2400" spc="-5" dirty="0">
                <a:latin typeface="+mn-lt"/>
                <a:cs typeface="Arial" panose="020B0604020202020204" pitchFamily="34" charset="0"/>
              </a:rPr>
              <a:t>Entreprises </a:t>
            </a:r>
            <a:r>
              <a:rPr lang="fr-CH" sz="2400" dirty="0">
                <a:latin typeface="+mn-lt"/>
                <a:cs typeface="Arial" panose="020B0604020202020204" pitchFamily="34" charset="0"/>
              </a:rPr>
              <a:t>et </a:t>
            </a:r>
            <a:r>
              <a:rPr lang="fr-CH" sz="2400" spc="-5" dirty="0">
                <a:latin typeface="+mn-lt"/>
                <a:cs typeface="Arial" panose="020B0604020202020204" pitchFamily="34" charset="0"/>
              </a:rPr>
              <a:t>ménages devront </a:t>
            </a:r>
            <a:r>
              <a:rPr lang="fr-CH" sz="2400" dirty="0">
                <a:latin typeface="+mn-lt"/>
                <a:cs typeface="Arial" panose="020B0604020202020204" pitchFamily="34" charset="0"/>
              </a:rPr>
              <a:t>« </a:t>
            </a:r>
            <a:r>
              <a:rPr lang="fr-CH" sz="2400" spc="-5" dirty="0">
                <a:latin typeface="+mn-lt"/>
                <a:cs typeface="Arial" panose="020B0604020202020204" pitchFamily="34" charset="0"/>
              </a:rPr>
              <a:t>atterrir </a:t>
            </a:r>
            <a:r>
              <a:rPr lang="fr-CH" sz="2400" dirty="0">
                <a:latin typeface="+mn-lt"/>
                <a:cs typeface="Arial" panose="020B0604020202020204" pitchFamily="34" charset="0"/>
              </a:rPr>
              <a:t>»</a:t>
            </a:r>
            <a:r>
              <a:rPr lang="fr-CH" sz="2400" spc="25" dirty="0">
                <a:latin typeface="+mn-lt"/>
                <a:cs typeface="Arial" panose="020B0604020202020204" pitchFamily="34" charset="0"/>
              </a:rPr>
              <a:t> </a:t>
            </a:r>
            <a:r>
              <a:rPr lang="fr-CH" sz="2400" dirty="0" smtClean="0">
                <a:latin typeface="+mn-lt"/>
                <a:cs typeface="Arial" panose="020B0604020202020204" pitchFamily="34" charset="0"/>
              </a:rPr>
              <a:t>et « </a:t>
            </a:r>
            <a:r>
              <a:rPr lang="fr-CH" sz="2400" spc="-5" dirty="0">
                <a:latin typeface="+mn-lt"/>
                <a:cs typeface="Arial" panose="020B0604020202020204" pitchFamily="34" charset="0"/>
              </a:rPr>
              <a:t>habiter </a:t>
            </a:r>
            <a:r>
              <a:rPr lang="fr-CH" sz="2400" dirty="0">
                <a:latin typeface="+mn-lt"/>
                <a:cs typeface="Arial" panose="020B0604020202020204" pitchFamily="34" charset="0"/>
              </a:rPr>
              <a:t>» leur </a:t>
            </a:r>
            <a:r>
              <a:rPr lang="fr-CH" sz="2400" spc="-5" dirty="0">
                <a:latin typeface="+mn-lt"/>
                <a:cs typeface="Arial" panose="020B0604020202020204" pitchFamily="34" charset="0"/>
              </a:rPr>
              <a:t>territoire.</a:t>
            </a:r>
            <a:endParaRPr lang="fr-CH" sz="2400" dirty="0">
              <a:latin typeface="+mn-lt"/>
              <a:cs typeface="Arial" panose="020B0604020202020204" pitchFamily="34" charset="0"/>
            </a:endParaRPr>
          </a:p>
          <a:p>
            <a:pPr marL="355600" marR="26034" indent="-342900">
              <a:lnSpc>
                <a:spcPct val="90000"/>
              </a:lnSpc>
              <a:spcBef>
                <a:spcPts val="635"/>
              </a:spcBef>
              <a:tabLst>
                <a:tab pos="354965" algn="l"/>
                <a:tab pos="355600" algn="l"/>
              </a:tabLst>
            </a:pPr>
            <a:r>
              <a:rPr lang="fr-CH" sz="2400" spc="-5" dirty="0">
                <a:latin typeface="+mn-lt"/>
                <a:cs typeface="Arial" panose="020B0604020202020204" pitchFamily="34" charset="0"/>
              </a:rPr>
              <a:t>Lorsque </a:t>
            </a:r>
            <a:r>
              <a:rPr lang="fr-CH" sz="2400" dirty="0">
                <a:latin typeface="+mn-lt"/>
                <a:cs typeface="Arial" panose="020B0604020202020204" pitchFamily="34" charset="0"/>
              </a:rPr>
              <a:t>les </a:t>
            </a:r>
            <a:r>
              <a:rPr lang="fr-CH" sz="2400" spc="-5" dirty="0">
                <a:latin typeface="+mn-lt"/>
                <a:cs typeface="Arial" panose="020B0604020202020204" pitchFamily="34" charset="0"/>
              </a:rPr>
              <a:t>entreprises </a:t>
            </a:r>
            <a:r>
              <a:rPr lang="fr-CH" sz="2400" dirty="0">
                <a:latin typeface="+mn-lt"/>
                <a:cs typeface="Arial" panose="020B0604020202020204" pitchFamily="34" charset="0"/>
              </a:rPr>
              <a:t>et les </a:t>
            </a:r>
            <a:r>
              <a:rPr lang="fr-CH" sz="2400" spc="-5" dirty="0">
                <a:latin typeface="+mn-lt"/>
                <a:cs typeface="Arial" panose="020B0604020202020204" pitchFamily="34" charset="0"/>
              </a:rPr>
              <a:t>ménages </a:t>
            </a:r>
            <a:r>
              <a:rPr lang="fr-CH" sz="2400" dirty="0">
                <a:latin typeface="+mn-lt"/>
                <a:cs typeface="Arial" panose="020B0604020202020204" pitchFamily="34" charset="0"/>
              </a:rPr>
              <a:t>dépensent  </a:t>
            </a:r>
            <a:r>
              <a:rPr lang="fr-CH" sz="2400" spc="-5" dirty="0">
                <a:latin typeface="+mn-lt"/>
                <a:cs typeface="Arial" panose="020B0604020202020204" pitchFamily="34" charset="0"/>
              </a:rPr>
              <a:t>localement, </a:t>
            </a:r>
            <a:r>
              <a:rPr lang="fr-CH" sz="2400" dirty="0">
                <a:latin typeface="+mn-lt"/>
                <a:cs typeface="Arial" panose="020B0604020202020204" pitchFamily="34" charset="0"/>
              </a:rPr>
              <a:t>ils </a:t>
            </a:r>
            <a:r>
              <a:rPr lang="fr-CH" sz="2400" spc="-5" dirty="0">
                <a:latin typeface="+mn-lt"/>
                <a:cs typeface="Arial" panose="020B0604020202020204" pitchFamily="34" charset="0"/>
              </a:rPr>
              <a:t>contribuent </a:t>
            </a:r>
            <a:r>
              <a:rPr lang="fr-CH" sz="2400" dirty="0">
                <a:latin typeface="+mn-lt"/>
                <a:cs typeface="Arial" panose="020B0604020202020204" pitchFamily="34" charset="0"/>
              </a:rPr>
              <a:t>de fait à </a:t>
            </a:r>
            <a:r>
              <a:rPr lang="fr-CH" sz="2400" spc="-5" dirty="0">
                <a:latin typeface="+mn-lt"/>
                <a:cs typeface="Arial" panose="020B0604020202020204" pitchFamily="34" charset="0"/>
              </a:rPr>
              <a:t>enrichir </a:t>
            </a:r>
            <a:r>
              <a:rPr lang="fr-CH" sz="2400" dirty="0">
                <a:latin typeface="+mn-lt"/>
                <a:cs typeface="Arial" panose="020B0604020202020204" pitchFamily="34" charset="0"/>
              </a:rPr>
              <a:t>leur </a:t>
            </a:r>
            <a:r>
              <a:rPr lang="fr-CH" sz="2400" spc="-5" dirty="0">
                <a:latin typeface="+mn-lt"/>
                <a:cs typeface="Arial" panose="020B0604020202020204" pitchFamily="34" charset="0"/>
              </a:rPr>
              <a:t>voisin  </a:t>
            </a:r>
            <a:r>
              <a:rPr lang="fr-CH" sz="2400" dirty="0">
                <a:latin typeface="+mn-lt"/>
                <a:cs typeface="Arial" panose="020B0604020202020204" pitchFamily="34" charset="0"/>
              </a:rPr>
              <a:t>et à </a:t>
            </a:r>
            <a:r>
              <a:rPr lang="fr-CH" sz="2400" spc="-5" dirty="0">
                <a:latin typeface="+mn-lt"/>
                <a:cs typeface="Arial" panose="020B0604020202020204" pitchFamily="34" charset="0"/>
              </a:rPr>
              <a:t>pérenniser leurs propres conditions matérielles </a:t>
            </a:r>
            <a:r>
              <a:rPr lang="fr-CH" sz="2400" dirty="0">
                <a:latin typeface="+mn-lt"/>
                <a:cs typeface="Arial" panose="020B0604020202020204" pitchFamily="34" charset="0"/>
              </a:rPr>
              <a:t>de  subsistance. Cela vaut la peine de le</a:t>
            </a:r>
            <a:r>
              <a:rPr lang="fr-CH" sz="2400" spc="-35" dirty="0">
                <a:latin typeface="+mn-lt"/>
                <a:cs typeface="Arial" panose="020B0604020202020204" pitchFamily="34" charset="0"/>
              </a:rPr>
              <a:t> </a:t>
            </a:r>
            <a:r>
              <a:rPr lang="fr-CH" sz="2400" spc="-5" dirty="0">
                <a:latin typeface="+mn-lt"/>
                <a:cs typeface="Arial" panose="020B0604020202020204" pitchFamily="34" charset="0"/>
              </a:rPr>
              <a:t>communiquer.</a:t>
            </a:r>
            <a:endParaRPr lang="fr-CH" sz="2400" dirty="0">
              <a:latin typeface="+mn-lt"/>
              <a:cs typeface="Arial" panose="020B0604020202020204" pitchFamily="34" charset="0"/>
            </a:endParaRPr>
          </a:p>
          <a:p>
            <a:endParaRPr lang="fr-CH" dirty="0">
              <a:latin typeface="+mn-lt"/>
              <a:cs typeface="Arial" panose="020B0604020202020204" pitchFamily="34" charset="0"/>
            </a:endParaRPr>
          </a:p>
        </p:txBody>
      </p:sp>
    </p:spTree>
    <p:extLst>
      <p:ext uri="{BB962C8B-B14F-4D97-AF65-F5344CB8AC3E}">
        <p14:creationId xmlns:p14="http://schemas.microsoft.com/office/powerpoint/2010/main" val="1378376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Table ronde thématique</a:t>
            </a:r>
            <a:endParaRPr lang="fr-CH" b="1" dirty="0"/>
          </a:p>
        </p:txBody>
      </p:sp>
      <p:sp>
        <p:nvSpPr>
          <p:cNvPr id="3" name="Espace réservé du contenu 2"/>
          <p:cNvSpPr>
            <a:spLocks noGrp="1"/>
          </p:cNvSpPr>
          <p:nvPr>
            <p:ph sz="quarter" idx="13"/>
          </p:nvPr>
        </p:nvSpPr>
        <p:spPr>
          <a:xfrm>
            <a:off x="755577" y="1412776"/>
            <a:ext cx="8388424" cy="5040559"/>
          </a:xfrm>
        </p:spPr>
        <p:txBody>
          <a:bodyPr>
            <a:noAutofit/>
          </a:bodyPr>
          <a:lstStyle/>
          <a:p>
            <a:pPr marL="457200" lvl="1" indent="0">
              <a:buNone/>
            </a:pPr>
            <a:r>
              <a:rPr lang="fr-FR" b="1" dirty="0" smtClean="0"/>
              <a:t/>
            </a:r>
            <a:br>
              <a:rPr lang="fr-FR" b="1" dirty="0" smtClean="0"/>
            </a:br>
            <a:r>
              <a:rPr lang="fr-FR" b="1" dirty="0" smtClean="0"/>
              <a:t>Guillaume </a:t>
            </a:r>
            <a:r>
              <a:rPr lang="fr-FR" b="1" dirty="0" err="1" smtClean="0"/>
              <a:t>Abetel</a:t>
            </a:r>
            <a:r>
              <a:rPr lang="fr-FR" b="1" dirty="0" smtClean="0"/>
              <a:t/>
            </a:r>
            <a:br>
              <a:rPr lang="fr-FR" b="1" dirty="0" smtClean="0"/>
            </a:br>
            <a:r>
              <a:rPr lang="fr-FR" dirty="0" smtClean="0"/>
              <a:t>Délégué à l’économie, </a:t>
            </a:r>
            <a:br>
              <a:rPr lang="fr-FR" dirty="0" smtClean="0"/>
            </a:br>
            <a:r>
              <a:rPr lang="fr-FR" dirty="0" smtClean="0"/>
              <a:t>Ville d’Yverdon-les-Bains</a:t>
            </a:r>
            <a:br>
              <a:rPr lang="fr-FR" dirty="0" smtClean="0"/>
            </a:br>
            <a:r>
              <a:rPr lang="fr-FR" dirty="0" smtClean="0"/>
              <a:t/>
            </a:r>
            <a:br>
              <a:rPr lang="fr-FR" dirty="0" smtClean="0"/>
            </a:br>
            <a:r>
              <a:rPr lang="fr-FR" b="1" dirty="0" smtClean="0"/>
              <a:t>Jean-Marc Boerlin</a:t>
            </a:r>
            <a:br>
              <a:rPr lang="fr-FR" b="1" dirty="0" smtClean="0"/>
            </a:br>
            <a:r>
              <a:rPr lang="fr-FR" dirty="0" smtClean="0"/>
              <a:t>Délégué au Centre-Ville, </a:t>
            </a:r>
            <a:br>
              <a:rPr lang="fr-FR" dirty="0" smtClean="0"/>
            </a:br>
            <a:r>
              <a:rPr lang="fr-FR" dirty="0" smtClean="0"/>
              <a:t>Ville de Neuchâtel</a:t>
            </a:r>
          </a:p>
          <a:p>
            <a:pPr marL="457200" lvl="1" indent="0">
              <a:buNone/>
            </a:pPr>
            <a:r>
              <a:rPr lang="fr-FR" b="1" dirty="0" smtClean="0"/>
              <a:t>Olivier </a:t>
            </a:r>
            <a:r>
              <a:rPr lang="fr-FR" b="1" dirty="0" err="1" smtClean="0"/>
              <a:t>Paratte</a:t>
            </a:r>
            <a:r>
              <a:rPr lang="fr-FR" b="1" dirty="0" smtClean="0"/>
              <a:t/>
            </a:r>
            <a:br>
              <a:rPr lang="fr-FR" b="1" dirty="0" smtClean="0"/>
            </a:br>
            <a:r>
              <a:rPr lang="fr-FR" dirty="0" smtClean="0"/>
              <a:t>First Friday </a:t>
            </a:r>
            <a:r>
              <a:rPr lang="fr-FR" dirty="0" err="1" smtClean="0"/>
              <a:t>Biel</a:t>
            </a:r>
            <a:r>
              <a:rPr lang="fr-FR" dirty="0" smtClean="0"/>
              <a:t>/Bienne</a:t>
            </a:r>
          </a:p>
          <a:p>
            <a:pPr marL="457200" lvl="1" indent="0">
              <a:buNone/>
            </a:pPr>
            <a:r>
              <a:rPr lang="fr-FR" b="1" dirty="0" smtClean="0"/>
              <a:t>Thomas </a:t>
            </a:r>
            <a:r>
              <a:rPr lang="fr-FR" b="1" dirty="0" err="1" smtClean="0"/>
              <a:t>Schaffter</a:t>
            </a:r>
            <a:r>
              <a:rPr lang="fr-FR" b="1" dirty="0" smtClean="0"/>
              <a:t> </a:t>
            </a:r>
            <a:r>
              <a:rPr lang="fr-FR" dirty="0" smtClean="0"/>
              <a:t/>
            </a:r>
            <a:br>
              <a:rPr lang="fr-FR" dirty="0" smtClean="0"/>
            </a:br>
            <a:r>
              <a:rPr lang="fr-FR" dirty="0" smtClean="0"/>
              <a:t>Président de l’Association du </a:t>
            </a:r>
            <a:br>
              <a:rPr lang="fr-FR" dirty="0" smtClean="0"/>
            </a:br>
            <a:r>
              <a:rPr lang="fr-FR" dirty="0" smtClean="0"/>
              <a:t>Commerce jurassien</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594" y="2128682"/>
            <a:ext cx="1822422" cy="56915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08" y="3202875"/>
            <a:ext cx="1791851" cy="73018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7594" y="5698226"/>
            <a:ext cx="1884773" cy="775963"/>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593" y="4236208"/>
            <a:ext cx="2000791" cy="1441164"/>
          </a:xfrm>
          <a:prstGeom prst="rect">
            <a:avLst/>
          </a:prstGeom>
        </p:spPr>
      </p:pic>
    </p:spTree>
    <p:extLst>
      <p:ext uri="{BB962C8B-B14F-4D97-AF65-F5344CB8AC3E}">
        <p14:creationId xmlns:p14="http://schemas.microsoft.com/office/powerpoint/2010/main" val="805571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Bilan de la démarche partenariale</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endParaRPr lang="fr-FR" dirty="0"/>
          </a:p>
          <a:p>
            <a:pPr marL="457200" lvl="1" indent="0">
              <a:buNone/>
            </a:pPr>
            <a:endParaRPr lang="fr-FR" dirty="0"/>
          </a:p>
          <a:p>
            <a:pPr marL="457200" lvl="1" indent="0">
              <a:buNone/>
            </a:pPr>
            <a:r>
              <a:rPr lang="fr-FR" b="1" dirty="0" smtClean="0"/>
              <a:t>Mireille Gasser </a:t>
            </a:r>
            <a:r>
              <a:rPr lang="fr-FR" dirty="0" smtClean="0"/>
              <a:t/>
            </a:r>
            <a:br>
              <a:rPr lang="fr-FR" dirty="0" smtClean="0"/>
            </a:br>
            <a:r>
              <a:rPr lang="fr-FR" dirty="0" smtClean="0"/>
              <a:t>Secrétaire générale d’</a:t>
            </a:r>
            <a:r>
              <a:rPr lang="fr-FR" b="1" dirty="0" smtClean="0"/>
              <a:t>arc</a:t>
            </a:r>
            <a:r>
              <a:rPr lang="fr-FR" dirty="0" smtClean="0"/>
              <a:t>jurassien.ch </a:t>
            </a:r>
            <a:br>
              <a:rPr lang="fr-FR" dirty="0" smtClean="0"/>
            </a:br>
            <a:r>
              <a:rPr lang="fr-FR" dirty="0" smtClean="0"/>
              <a:t>et du Réseau des Villes de l’Arc jurassien </a:t>
            </a:r>
            <a:endParaRPr lang="fr-FR" dirty="0"/>
          </a:p>
          <a:p>
            <a:pPr marL="457200" lvl="1" indent="0">
              <a:buNone/>
            </a:pPr>
            <a:endParaRPr lang="fr-FR" dirty="0"/>
          </a:p>
        </p:txBody>
      </p:sp>
      <p:pic>
        <p:nvPicPr>
          <p:cNvPr id="5" name="Image 4">
            <a:extLst>
              <a:ext uri="{FF2B5EF4-FFF2-40B4-BE49-F238E27FC236}">
                <a16:creationId xmlns:a16="http://schemas.microsoft.com/office/drawing/2014/main" id="{9AA4CE0F-F22E-7645-9DAD-8689B5685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4666660"/>
            <a:ext cx="3191704" cy="1011220"/>
          </a:xfrm>
          <a:prstGeom prst="rect">
            <a:avLst/>
          </a:prstGeom>
        </p:spPr>
      </p:pic>
      <p:pic>
        <p:nvPicPr>
          <p:cNvPr id="6" name="Image 5">
            <a:extLst>
              <a:ext uri="{FF2B5EF4-FFF2-40B4-BE49-F238E27FC236}">
                <a16:creationId xmlns:a16="http://schemas.microsoft.com/office/drawing/2014/main" id="{FBEE401F-9A4C-1248-9C6D-74B3322CC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666660"/>
            <a:ext cx="2101330" cy="1061610"/>
          </a:xfrm>
          <a:prstGeom prst="rect">
            <a:avLst/>
          </a:prstGeom>
        </p:spPr>
      </p:pic>
    </p:spTree>
    <p:extLst>
      <p:ext uri="{BB962C8B-B14F-4D97-AF65-F5344CB8AC3E}">
        <p14:creationId xmlns:p14="http://schemas.microsoft.com/office/powerpoint/2010/main" val="3016255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Table ronde politique</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r>
              <a:rPr lang="fr-FR" b="1" dirty="0" smtClean="0"/>
              <a:t/>
            </a:r>
            <a:br>
              <a:rPr lang="fr-FR" b="1" dirty="0" smtClean="0"/>
            </a:br>
            <a:r>
              <a:rPr lang="fr-FR" b="1" dirty="0" smtClean="0"/>
              <a:t>Erich </a:t>
            </a:r>
            <a:r>
              <a:rPr lang="fr-FR" b="1" dirty="0" err="1" smtClean="0"/>
              <a:t>Fehr</a:t>
            </a:r>
            <a:r>
              <a:rPr lang="fr-FR" b="1" dirty="0" smtClean="0"/>
              <a:t/>
            </a:r>
            <a:br>
              <a:rPr lang="fr-FR" b="1" dirty="0" smtClean="0"/>
            </a:br>
            <a:r>
              <a:rPr lang="fr-FR" dirty="0" smtClean="0"/>
              <a:t>Maire de la Ville de Bienne</a:t>
            </a:r>
          </a:p>
          <a:p>
            <a:pPr marL="457200" lvl="1" indent="0">
              <a:buNone/>
            </a:pPr>
            <a:r>
              <a:rPr lang="fr-FR" b="1" dirty="0" smtClean="0"/>
              <a:t/>
            </a:r>
            <a:br>
              <a:rPr lang="fr-FR" b="1" dirty="0" smtClean="0"/>
            </a:br>
            <a:r>
              <a:rPr lang="fr-FR" b="1" dirty="0" smtClean="0"/>
              <a:t>Jean-Nat Karakash</a:t>
            </a:r>
            <a:br>
              <a:rPr lang="fr-FR" b="1" dirty="0" smtClean="0"/>
            </a:br>
            <a:r>
              <a:rPr lang="fr-FR" dirty="0" smtClean="0"/>
              <a:t>Conseiller d’Etat neuchâtelois</a:t>
            </a:r>
          </a:p>
          <a:p>
            <a:pPr marL="457200" lvl="1" indent="0">
              <a:buNone/>
            </a:pPr>
            <a:r>
              <a:rPr lang="fr-FR" b="1" dirty="0" smtClean="0"/>
              <a:t/>
            </a:r>
            <a:br>
              <a:rPr lang="fr-FR" b="1" dirty="0" smtClean="0"/>
            </a:br>
            <a:r>
              <a:rPr lang="fr-FR" b="1" dirty="0" smtClean="0"/>
              <a:t>Sabine </a:t>
            </a:r>
            <a:r>
              <a:rPr lang="fr-FR" b="1" dirty="0" err="1" smtClean="0"/>
              <a:t>Kollbrunner</a:t>
            </a:r>
            <a:r>
              <a:rPr lang="fr-FR" b="1" dirty="0" smtClean="0"/>
              <a:t/>
            </a:r>
            <a:br>
              <a:rPr lang="fr-FR" b="1" dirty="0" smtClean="0"/>
            </a:br>
            <a:r>
              <a:rPr lang="fr-FR" dirty="0" smtClean="0"/>
              <a:t>Secrétariat d’Etat à l’économie SECO</a:t>
            </a:r>
          </a:p>
          <a:p>
            <a:pPr marL="457200" lvl="1" indent="0">
              <a:buNone/>
            </a:pPr>
            <a:r>
              <a:rPr lang="fr-FR" b="1" dirty="0" smtClean="0"/>
              <a:t/>
            </a:r>
            <a:br>
              <a:rPr lang="fr-FR" b="1" dirty="0" smtClean="0"/>
            </a:br>
            <a:r>
              <a:rPr lang="fr-FR" b="1" dirty="0" smtClean="0"/>
              <a:t>Gianni </a:t>
            </a:r>
            <a:r>
              <a:rPr lang="fr-FR" b="1" dirty="0" err="1" smtClean="0"/>
              <a:t>Saitta</a:t>
            </a:r>
            <a:r>
              <a:rPr lang="fr-FR" b="1" dirty="0" smtClean="0"/>
              <a:t> </a:t>
            </a:r>
            <a:r>
              <a:rPr lang="fr-FR" dirty="0" smtClean="0"/>
              <a:t/>
            </a:r>
            <a:br>
              <a:rPr lang="fr-FR" dirty="0" smtClean="0"/>
            </a:br>
            <a:r>
              <a:rPr lang="fr-FR" dirty="0" smtClean="0"/>
              <a:t>Secrétaire général de l’Union </a:t>
            </a:r>
            <a:br>
              <a:rPr lang="fr-FR" dirty="0" smtClean="0"/>
            </a:br>
            <a:r>
              <a:rPr lang="fr-FR" dirty="0" smtClean="0"/>
              <a:t>des </a:t>
            </a:r>
            <a:r>
              <a:rPr lang="fr-FR" dirty="0"/>
              <a:t>C</a:t>
            </a:r>
            <a:r>
              <a:rPr lang="fr-FR" dirty="0" smtClean="0"/>
              <a:t>ommunes Vaudoises</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4221088"/>
            <a:ext cx="2646789" cy="118898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5590338"/>
            <a:ext cx="2646790" cy="13151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485" y="2697088"/>
            <a:ext cx="2362200" cy="15240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557" y="1778391"/>
            <a:ext cx="2917424" cy="1039332"/>
          </a:xfrm>
          <a:prstGeom prst="rect">
            <a:avLst/>
          </a:prstGeom>
        </p:spPr>
      </p:pic>
    </p:spTree>
    <p:extLst>
      <p:ext uri="{BB962C8B-B14F-4D97-AF65-F5344CB8AC3E}">
        <p14:creationId xmlns:p14="http://schemas.microsoft.com/office/powerpoint/2010/main" val="3914890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Conclusion</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r>
              <a:rPr lang="fr-FR" b="1" dirty="0" smtClean="0"/>
              <a:t>Damien Chappuis </a:t>
            </a:r>
            <a:br>
              <a:rPr lang="fr-FR" b="1" dirty="0" smtClean="0"/>
            </a:br>
            <a:r>
              <a:rPr lang="fr-FR" dirty="0" smtClean="0"/>
              <a:t>Maire de Delémont et président du RVAJ</a:t>
            </a:r>
          </a:p>
          <a:p>
            <a:pPr marL="457200" lvl="1" indent="0">
              <a:buNone/>
            </a:pPr>
            <a:endParaRPr lang="fr-FR" dirty="0" smtClean="0"/>
          </a:p>
          <a:p>
            <a:pPr marL="457200" lvl="1" indent="0">
              <a:buNone/>
            </a:pPr>
            <a:endParaRPr lang="fr-FR" dirty="0"/>
          </a:p>
          <a:p>
            <a:pPr marL="457200" lvl="1" indent="0">
              <a:buNone/>
            </a:pPr>
            <a:endParaRPr lang="fr-FR" dirty="0" smtClean="0"/>
          </a:p>
          <a:p>
            <a:pPr marL="457200" lvl="1" indent="0">
              <a:buNone/>
            </a:pPr>
            <a:r>
              <a:rPr lang="fr-FR" b="1" dirty="0" smtClean="0"/>
              <a:t>Pierre Alain Schnegg</a:t>
            </a:r>
            <a:r>
              <a:rPr lang="fr-FR" dirty="0" smtClean="0"/>
              <a:t/>
            </a:r>
            <a:br>
              <a:rPr lang="fr-FR" dirty="0" smtClean="0"/>
            </a:br>
            <a:r>
              <a:rPr lang="fr-FR" dirty="0" smtClean="0"/>
              <a:t>Conseiller d’Etat bernois et président d’</a:t>
            </a:r>
            <a:r>
              <a:rPr lang="fr-FR" b="1" dirty="0" smtClean="0"/>
              <a:t>arc</a:t>
            </a:r>
            <a:r>
              <a:rPr lang="fr-FR" dirty="0" smtClean="0"/>
              <a:t>jurassien.ch</a:t>
            </a:r>
            <a:endParaRPr lang="fr-FR" dirty="0"/>
          </a:p>
        </p:txBody>
      </p:sp>
      <p:pic>
        <p:nvPicPr>
          <p:cNvPr id="5" name="Image 4">
            <a:extLst>
              <a:ext uri="{FF2B5EF4-FFF2-40B4-BE49-F238E27FC236}">
                <a16:creationId xmlns:a16="http://schemas.microsoft.com/office/drawing/2014/main" id="{9AA4CE0F-F22E-7645-9DAD-8689B5685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438" y="3032007"/>
            <a:ext cx="2792952" cy="884885"/>
          </a:xfrm>
          <a:prstGeom prst="rect">
            <a:avLst/>
          </a:prstGeom>
        </p:spPr>
      </p:pic>
      <p:pic>
        <p:nvPicPr>
          <p:cNvPr id="6" name="Image 5">
            <a:extLst>
              <a:ext uri="{FF2B5EF4-FFF2-40B4-BE49-F238E27FC236}">
                <a16:creationId xmlns:a16="http://schemas.microsoft.com/office/drawing/2014/main" id="{FBEE401F-9A4C-1248-9C6D-74B3322CC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336" y="5394377"/>
            <a:ext cx="1953550" cy="986951"/>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65" y="5565730"/>
            <a:ext cx="2607766" cy="81559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2830462"/>
            <a:ext cx="1492782" cy="1364829"/>
          </a:xfrm>
          <a:prstGeom prst="rect">
            <a:avLst/>
          </a:prstGeom>
        </p:spPr>
      </p:pic>
    </p:spTree>
    <p:extLst>
      <p:ext uri="{BB962C8B-B14F-4D97-AF65-F5344CB8AC3E}">
        <p14:creationId xmlns:p14="http://schemas.microsoft.com/office/powerpoint/2010/main" val="1358150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p:cNvSpPr txBox="1">
            <a:spLocks/>
          </p:cNvSpPr>
          <p:nvPr/>
        </p:nvSpPr>
        <p:spPr>
          <a:xfrm>
            <a:off x="755576" y="4725144"/>
            <a:ext cx="7992888" cy="1872208"/>
          </a:xfrm>
          <a:prstGeom prst="rect">
            <a:avLst/>
          </a:prstGeom>
        </p:spPr>
        <p:txBody>
          <a:bodyPr vert="horz" lIns="91440" tIns="45720" rIns="91440" bIns="45720" rtlCol="0">
            <a:norm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H"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806" y="5500846"/>
            <a:ext cx="1279226" cy="54824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84" y="5437639"/>
            <a:ext cx="1110500" cy="470236"/>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084" y="6222630"/>
            <a:ext cx="1227409" cy="390283"/>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696" y="5466775"/>
            <a:ext cx="987888" cy="53073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1840" y="5255023"/>
            <a:ext cx="1086265" cy="1086265"/>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5493570"/>
            <a:ext cx="1266036" cy="593455"/>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4233" y="6319200"/>
            <a:ext cx="1709606" cy="292805"/>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3989" y="3950010"/>
            <a:ext cx="1581564" cy="501084"/>
          </a:xfrm>
          <a:prstGeom prst="rect">
            <a:avLst/>
          </a:prstGeom>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1424" y="6252400"/>
            <a:ext cx="1196640" cy="374258"/>
          </a:xfrm>
          <a:prstGeom prst="rect">
            <a:avLst/>
          </a:prstGeom>
        </p:spPr>
      </p:pic>
      <p:pic>
        <p:nvPicPr>
          <p:cNvPr id="15" name="Imag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96" y="6322684"/>
            <a:ext cx="1224287" cy="274204"/>
          </a:xfrm>
          <a:prstGeom prst="rect">
            <a:avLst/>
          </a:prstGeom>
        </p:spPr>
      </p:pic>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8778" y="5615636"/>
            <a:ext cx="308781" cy="996369"/>
          </a:xfrm>
          <a:prstGeom prst="rect">
            <a:avLst/>
          </a:prstGeom>
        </p:spPr>
      </p:pic>
      <p:pic>
        <p:nvPicPr>
          <p:cNvPr id="17" name="Imag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9784" y="6087025"/>
            <a:ext cx="1068216" cy="612591"/>
          </a:xfrm>
          <a:prstGeom prst="rect">
            <a:avLst/>
          </a:prstGeom>
        </p:spPr>
      </p:pic>
      <p:pic>
        <p:nvPicPr>
          <p:cNvPr id="18" name="Imag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951" y="3918785"/>
            <a:ext cx="1196746" cy="604606"/>
          </a:xfrm>
          <a:prstGeom prst="rect">
            <a:avLst/>
          </a:prstGeom>
        </p:spPr>
      </p:pic>
      <p:pic>
        <p:nvPicPr>
          <p:cNvPr id="19" name="Imag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2120" y="5535704"/>
            <a:ext cx="1354459" cy="555724"/>
          </a:xfrm>
          <a:prstGeom prst="rect">
            <a:avLst/>
          </a:prstGeom>
        </p:spPr>
      </p:pic>
      <p:sp>
        <p:nvSpPr>
          <p:cNvPr id="21" name="Sous-titre 2"/>
          <p:cNvSpPr txBox="1">
            <a:spLocks/>
          </p:cNvSpPr>
          <p:nvPr/>
        </p:nvSpPr>
        <p:spPr>
          <a:xfrm>
            <a:off x="381858" y="3378980"/>
            <a:ext cx="6059322" cy="408430"/>
          </a:xfrm>
          <a:prstGeom prst="rect">
            <a:avLst/>
          </a:prstGeom>
        </p:spPr>
        <p:txBody>
          <a:bodyPr vert="horz" lIns="91440" tIns="45720" rIns="91440" bIns="45720" rtlCol="0">
            <a:no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H" sz="1600" dirty="0"/>
              <a:t>Porteurs du projet</a:t>
            </a:r>
          </a:p>
        </p:txBody>
      </p:sp>
      <p:sp>
        <p:nvSpPr>
          <p:cNvPr id="22" name="Sous-titre 2"/>
          <p:cNvSpPr txBox="1">
            <a:spLocks/>
          </p:cNvSpPr>
          <p:nvPr/>
        </p:nvSpPr>
        <p:spPr>
          <a:xfrm>
            <a:off x="381858" y="4874709"/>
            <a:ext cx="6059322" cy="408430"/>
          </a:xfrm>
          <a:prstGeom prst="rect">
            <a:avLst/>
          </a:prstGeom>
        </p:spPr>
        <p:txBody>
          <a:bodyPr vert="horz" lIns="91440" tIns="45720" rIns="91440" bIns="45720" rtlCol="0">
            <a:noAutofit/>
          </a:bodyPr>
          <a:lstStyle>
            <a:lvl1pPr marL="0" indent="0" algn="ctr" defTabSz="914400" rtl="0" eaLnBrk="1" latinLnBrk="0" hangingPunct="1">
              <a:spcBef>
                <a:spcPts val="600"/>
              </a:spcBef>
              <a:spcAft>
                <a:spcPts val="600"/>
              </a:spcAft>
              <a:buClr>
                <a:srgbClr val="C8102E"/>
              </a:buClr>
              <a:buFont typeface="Wingdings" panose="05000000000000000000" pitchFamily="2" charset="2"/>
              <a:buNone/>
              <a:defRPr sz="2400" kern="1200">
                <a:solidFill>
                  <a:schemeClr val="tx1">
                    <a:lumMod val="85000"/>
                    <a:lumOff val="15000"/>
                  </a:schemeClr>
                </a:solidFill>
                <a:latin typeface="HelveticaNeueLT Std Thin" pitchFamily="34" charset="0"/>
                <a:ea typeface="+mn-ea"/>
                <a:cs typeface="Helvetica" panose="020B0604020202020204" pitchFamily="34" charset="0"/>
              </a:defRPr>
            </a:lvl1pPr>
            <a:lvl2pPr marL="457200" indent="0" algn="ctr" defTabSz="914400" rtl="0" eaLnBrk="1" latinLnBrk="0" hangingPunct="1">
              <a:spcBef>
                <a:spcPts val="600"/>
              </a:spcBef>
              <a:spcAft>
                <a:spcPts val="600"/>
              </a:spcAft>
              <a:buSzPct val="100000"/>
              <a:buFont typeface="Wingdings" panose="05000000000000000000" pitchFamily="2" charset="2"/>
              <a:buNone/>
              <a:defRPr sz="2400" kern="1200">
                <a:solidFill>
                  <a:schemeClr val="tx1">
                    <a:tint val="75000"/>
                  </a:schemeClr>
                </a:solidFill>
                <a:latin typeface="HelveticaNeueLT Std Thin" pitchFamily="34" charset="0"/>
                <a:ea typeface="+mn-ea"/>
                <a:cs typeface="Helvetica" panose="020B0604020202020204" pitchFamily="34" charset="0"/>
              </a:defRPr>
            </a:lvl2pPr>
            <a:lvl3pPr marL="914400" indent="0" algn="ctr" defTabSz="914400" rtl="0" eaLnBrk="1" latinLnBrk="0" hangingPunct="1">
              <a:spcBef>
                <a:spcPts val="600"/>
              </a:spcBef>
              <a:spcAft>
                <a:spcPts val="600"/>
              </a:spcAft>
              <a:buClr>
                <a:schemeClr val="tx1">
                  <a:lumMod val="65000"/>
                  <a:lumOff val="35000"/>
                </a:schemeClr>
              </a:buClr>
              <a:buFont typeface="Wingdings" panose="05000000000000000000" pitchFamily="2" charset="2"/>
              <a:buNone/>
              <a:defRPr sz="2000" kern="1200">
                <a:solidFill>
                  <a:schemeClr val="tx1">
                    <a:tint val="75000"/>
                  </a:schemeClr>
                </a:solidFill>
                <a:latin typeface="HelveticaNeueLT Std Thin" pitchFamily="34" charset="0"/>
                <a:ea typeface="+mn-ea"/>
                <a:cs typeface="Helvetica" panose="020B0604020202020204" pitchFamily="34" charset="0"/>
              </a:defRPr>
            </a:lvl3pPr>
            <a:lvl4pPr marL="1371600" indent="0" algn="ctr" defTabSz="914400" rtl="0" eaLnBrk="1" latinLnBrk="0" hangingPunct="1">
              <a:spcBef>
                <a:spcPts val="600"/>
              </a:spcBef>
              <a:spcAft>
                <a:spcPts val="600"/>
              </a:spcAft>
              <a:buClr>
                <a:schemeClr val="bg1">
                  <a:lumMod val="50000"/>
                </a:schemeClr>
              </a:buClr>
              <a:buFont typeface="Wingdings" panose="05000000000000000000" pitchFamily="2" charset="2"/>
              <a:buNone/>
              <a:defRPr sz="1600" kern="1200">
                <a:solidFill>
                  <a:schemeClr val="tx1">
                    <a:tint val="75000"/>
                  </a:schemeClr>
                </a:solidFill>
                <a:latin typeface="HelveticaNeueLT Std Thin" pitchFamily="34" charset="0"/>
                <a:ea typeface="+mn-ea"/>
                <a:cs typeface="Helvetica"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Helvetica" panose="020B0604020202020204" pitchFamily="34" charset="0"/>
                <a:ea typeface="+mn-ea"/>
                <a:cs typeface="Helvetica"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H" sz="1600" dirty="0"/>
              <a:t>Partenaires du projet</a:t>
            </a:r>
          </a:p>
        </p:txBody>
      </p:sp>
      <p:sp>
        <p:nvSpPr>
          <p:cNvPr id="20" name="Titre 19"/>
          <p:cNvSpPr>
            <a:spLocks noGrp="1"/>
          </p:cNvSpPr>
          <p:nvPr>
            <p:ph type="ctrTitle"/>
          </p:nvPr>
        </p:nvSpPr>
        <p:spPr>
          <a:xfrm>
            <a:off x="553300" y="958176"/>
            <a:ext cx="7992888" cy="1470025"/>
          </a:xfrm>
        </p:spPr>
        <p:txBody>
          <a:bodyPr>
            <a:normAutofit/>
          </a:bodyPr>
          <a:lstStyle/>
          <a:p>
            <a:r>
              <a:rPr lang="fr-CH" dirty="0"/>
              <a:t>MERCI A TOUS !</a:t>
            </a:r>
          </a:p>
        </p:txBody>
      </p:sp>
    </p:spTree>
    <p:extLst>
      <p:ext uri="{BB962C8B-B14F-4D97-AF65-F5344CB8AC3E}">
        <p14:creationId xmlns:p14="http://schemas.microsoft.com/office/powerpoint/2010/main" val="4093964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Mot de bienvenue</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endParaRPr lang="fr-FR" dirty="0"/>
          </a:p>
          <a:p>
            <a:pPr marL="457200" lvl="1" indent="0">
              <a:buNone/>
            </a:pPr>
            <a:endParaRPr lang="fr-FR" dirty="0" smtClean="0"/>
          </a:p>
          <a:p>
            <a:pPr marL="457200" lvl="1" indent="0">
              <a:buNone/>
            </a:pPr>
            <a:r>
              <a:rPr lang="fr-FR" b="1" dirty="0" smtClean="0"/>
              <a:t>Erich </a:t>
            </a:r>
            <a:r>
              <a:rPr lang="fr-FR" b="1" dirty="0" err="1" smtClean="0"/>
              <a:t>Fehr</a:t>
            </a:r>
            <a:r>
              <a:rPr lang="fr-FR" b="1" dirty="0" smtClean="0"/>
              <a:t> </a:t>
            </a:r>
            <a:r>
              <a:rPr lang="fr-FR" dirty="0" smtClean="0"/>
              <a:t/>
            </a:r>
            <a:br>
              <a:rPr lang="fr-FR" dirty="0" smtClean="0"/>
            </a:br>
            <a:r>
              <a:rPr lang="fr-FR" dirty="0" smtClean="0"/>
              <a:t>Maire de la Ville de Bienne / </a:t>
            </a:r>
            <a:r>
              <a:rPr lang="fr-FR" dirty="0" err="1" smtClean="0"/>
              <a:t>Stadtpräsident</a:t>
            </a:r>
            <a:r>
              <a:rPr lang="fr-FR" dirty="0" smtClean="0"/>
              <a:t> </a:t>
            </a:r>
            <a:r>
              <a:rPr lang="fr-FR" dirty="0" err="1" smtClean="0"/>
              <a:t>Biel</a:t>
            </a:r>
            <a:endParaRPr lang="fr-FR" dirty="0"/>
          </a:p>
          <a:p>
            <a:pPr marL="457200" lvl="1" indent="0">
              <a:buNone/>
            </a:pPr>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27" y="4221088"/>
            <a:ext cx="3408040" cy="1214114"/>
          </a:xfrm>
          <a:prstGeom prst="rect">
            <a:avLst/>
          </a:prstGeom>
        </p:spPr>
      </p:pic>
    </p:spTree>
    <p:extLst>
      <p:ext uri="{BB962C8B-B14F-4D97-AF65-F5344CB8AC3E}">
        <p14:creationId xmlns:p14="http://schemas.microsoft.com/office/powerpoint/2010/main" val="2018357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96305"/>
            <a:ext cx="7975742" cy="580926"/>
          </a:xfrm>
        </p:spPr>
        <p:txBody>
          <a:bodyPr>
            <a:normAutofit/>
          </a:bodyPr>
          <a:lstStyle/>
          <a:p>
            <a:r>
              <a:rPr lang="fr-CH" b="1" dirty="0" smtClean="0"/>
              <a:t>Bilan de la démarche partenariale</a:t>
            </a:r>
            <a:endParaRPr lang="fr-CH" b="1" dirty="0"/>
          </a:p>
        </p:txBody>
      </p:sp>
      <p:sp>
        <p:nvSpPr>
          <p:cNvPr id="3" name="Espace réservé du contenu 2"/>
          <p:cNvSpPr>
            <a:spLocks noGrp="1"/>
          </p:cNvSpPr>
          <p:nvPr>
            <p:ph sz="quarter" idx="13"/>
          </p:nvPr>
        </p:nvSpPr>
        <p:spPr>
          <a:xfrm>
            <a:off x="611560" y="1412776"/>
            <a:ext cx="8532440" cy="5040559"/>
          </a:xfrm>
        </p:spPr>
        <p:txBody>
          <a:bodyPr>
            <a:noAutofit/>
          </a:bodyPr>
          <a:lstStyle/>
          <a:p>
            <a:pPr marL="457200" lvl="1" indent="0">
              <a:buNone/>
            </a:pPr>
            <a:endParaRPr lang="fr-FR" dirty="0"/>
          </a:p>
          <a:p>
            <a:pPr marL="457200" lvl="1" indent="0">
              <a:buNone/>
            </a:pPr>
            <a:endParaRPr lang="fr-FR" dirty="0"/>
          </a:p>
          <a:p>
            <a:pPr marL="457200" lvl="1" indent="0">
              <a:buNone/>
            </a:pPr>
            <a:endParaRPr lang="fr-FR" dirty="0"/>
          </a:p>
          <a:p>
            <a:pPr marL="457200" lvl="1" indent="0">
              <a:buNone/>
            </a:pPr>
            <a:r>
              <a:rPr lang="fr-FR" b="1" dirty="0" smtClean="0"/>
              <a:t>Mireille Gasser </a:t>
            </a:r>
            <a:r>
              <a:rPr lang="fr-FR" dirty="0" smtClean="0"/>
              <a:t/>
            </a:r>
            <a:br>
              <a:rPr lang="fr-FR" dirty="0" smtClean="0"/>
            </a:br>
            <a:r>
              <a:rPr lang="fr-FR" dirty="0" smtClean="0"/>
              <a:t>Secrétaire générale d’</a:t>
            </a:r>
            <a:r>
              <a:rPr lang="fr-FR" b="1" dirty="0" smtClean="0"/>
              <a:t>arc</a:t>
            </a:r>
            <a:r>
              <a:rPr lang="fr-FR" dirty="0" smtClean="0"/>
              <a:t>jurassien.ch </a:t>
            </a:r>
            <a:br>
              <a:rPr lang="fr-FR" dirty="0" smtClean="0"/>
            </a:br>
            <a:r>
              <a:rPr lang="fr-FR" dirty="0" smtClean="0"/>
              <a:t>et du Réseau des Villes de l’Arc jurassien </a:t>
            </a:r>
            <a:endParaRPr lang="fr-FR" dirty="0"/>
          </a:p>
          <a:p>
            <a:pPr marL="457200" lvl="1" indent="0">
              <a:buNone/>
            </a:pPr>
            <a:endParaRPr lang="fr-FR" dirty="0"/>
          </a:p>
        </p:txBody>
      </p:sp>
      <p:pic>
        <p:nvPicPr>
          <p:cNvPr id="5" name="Image 4">
            <a:extLst>
              <a:ext uri="{FF2B5EF4-FFF2-40B4-BE49-F238E27FC236}">
                <a16:creationId xmlns:a16="http://schemas.microsoft.com/office/drawing/2014/main" id="{9AA4CE0F-F22E-7645-9DAD-8689B5685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4666660"/>
            <a:ext cx="3191704" cy="1011220"/>
          </a:xfrm>
          <a:prstGeom prst="rect">
            <a:avLst/>
          </a:prstGeom>
        </p:spPr>
      </p:pic>
      <p:pic>
        <p:nvPicPr>
          <p:cNvPr id="6" name="Image 5">
            <a:extLst>
              <a:ext uri="{FF2B5EF4-FFF2-40B4-BE49-F238E27FC236}">
                <a16:creationId xmlns:a16="http://schemas.microsoft.com/office/drawing/2014/main" id="{FBEE401F-9A4C-1248-9C6D-74B3322CC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666660"/>
            <a:ext cx="2101330" cy="1061610"/>
          </a:xfrm>
          <a:prstGeom prst="rect">
            <a:avLst/>
          </a:prstGeom>
        </p:spPr>
      </p:pic>
    </p:spTree>
    <p:extLst>
      <p:ext uri="{BB962C8B-B14F-4D97-AF65-F5344CB8AC3E}">
        <p14:creationId xmlns:p14="http://schemas.microsoft.com/office/powerpoint/2010/main" val="1126241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287114"/>
            <a:ext cx="7344816" cy="5519309"/>
          </a:xfrm>
          <a:prstGeom prst="rect">
            <a:avLst/>
          </a:prstGeom>
        </p:spPr>
      </p:pic>
      <p:sp>
        <p:nvSpPr>
          <p:cNvPr id="5" name="Espace réservé du contenu 2"/>
          <p:cNvSpPr txBox="1">
            <a:spLocks/>
          </p:cNvSpPr>
          <p:nvPr/>
        </p:nvSpPr>
        <p:spPr>
          <a:xfrm>
            <a:off x="683568" y="260648"/>
            <a:ext cx="8464960" cy="2088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fr-CH" b="1" dirty="0" smtClean="0">
                <a:latin typeface="Arial" panose="020B0604020202020204" pitchFamily="34" charset="0"/>
                <a:cs typeface="Arial" panose="020B0604020202020204" pitchFamily="34" charset="0"/>
              </a:rPr>
              <a:t>L’Arc jurassien </a:t>
            </a:r>
            <a:r>
              <a:rPr lang="fr-CH" dirty="0" smtClean="0">
                <a:latin typeface="Arial" panose="020B0604020202020204" pitchFamily="34" charset="0"/>
                <a:cs typeface="Arial" panose="020B0604020202020204" pitchFamily="34" charset="0"/>
              </a:rPr>
              <a:t>:  </a:t>
            </a:r>
            <a:br>
              <a:rPr lang="fr-CH" dirty="0" smtClean="0">
                <a:latin typeface="Arial" panose="020B0604020202020204" pitchFamily="34" charset="0"/>
                <a:cs typeface="Arial" panose="020B0604020202020204" pitchFamily="34" charset="0"/>
              </a:rPr>
            </a:br>
            <a:r>
              <a:rPr lang="fr-CH" dirty="0" smtClean="0">
                <a:latin typeface="Arial" panose="020B0604020202020204" pitchFamily="34" charset="0"/>
                <a:cs typeface="Arial" panose="020B0604020202020204" pitchFamily="34" charset="0"/>
              </a:rPr>
              <a:t>Un territoire d’action du Projet Territoire Suisse </a:t>
            </a:r>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090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p:cNvPicPr>
            <a:picLocks noChangeAspect="1"/>
          </p:cNvPicPr>
          <p:nvPr/>
        </p:nvPicPr>
        <p:blipFill rotWithShape="1">
          <a:blip r:embed="rId3">
            <a:extLst>
              <a:ext uri="{28A0092B-C50C-407E-A947-70E740481C1C}">
                <a14:useLocalDpi xmlns:a14="http://schemas.microsoft.com/office/drawing/2010/main" val="0"/>
              </a:ext>
            </a:extLst>
          </a:blip>
          <a:srcRect b="12764"/>
          <a:stretch/>
        </p:blipFill>
        <p:spPr>
          <a:xfrm>
            <a:off x="3061544" y="3282448"/>
            <a:ext cx="3105406" cy="2709032"/>
          </a:xfrm>
          <a:prstGeom prst="rect">
            <a:avLst/>
          </a:prstGeom>
        </p:spPr>
      </p:pic>
      <p:pic>
        <p:nvPicPr>
          <p:cNvPr id="34" name="Image 33"/>
          <p:cNvPicPr>
            <a:picLocks noChangeAspect="1"/>
          </p:cNvPicPr>
          <p:nvPr/>
        </p:nvPicPr>
        <p:blipFill rotWithShape="1">
          <a:blip r:embed="rId4" cstate="print">
            <a:extLst>
              <a:ext uri="{28A0092B-C50C-407E-A947-70E740481C1C}">
                <a14:useLocalDpi xmlns:a14="http://schemas.microsoft.com/office/drawing/2010/main" val="0"/>
              </a:ext>
            </a:extLst>
          </a:blip>
          <a:srcRect b="16401"/>
          <a:stretch/>
        </p:blipFill>
        <p:spPr>
          <a:xfrm>
            <a:off x="5828770" y="3748997"/>
            <a:ext cx="2498419" cy="2088667"/>
          </a:xfrm>
          <a:prstGeom prst="rect">
            <a:avLst/>
          </a:prstGeom>
        </p:spPr>
      </p:pic>
      <p:pic>
        <p:nvPicPr>
          <p:cNvPr id="36" name="Image 35"/>
          <p:cNvPicPr>
            <a:picLocks noChangeAspect="1"/>
          </p:cNvPicPr>
          <p:nvPr/>
        </p:nvPicPr>
        <p:blipFill rotWithShape="1">
          <a:blip r:embed="rId5" cstate="print">
            <a:extLst>
              <a:ext uri="{28A0092B-C50C-407E-A947-70E740481C1C}">
                <a14:useLocalDpi xmlns:a14="http://schemas.microsoft.com/office/drawing/2010/main" val="0"/>
              </a:ext>
            </a:extLst>
          </a:blip>
          <a:srcRect b="17051"/>
          <a:stretch/>
        </p:blipFill>
        <p:spPr>
          <a:xfrm>
            <a:off x="3806831" y="4149080"/>
            <a:ext cx="1593894" cy="1322116"/>
          </a:xfrm>
          <a:prstGeom prst="rect">
            <a:avLst/>
          </a:prstGeom>
        </p:spPr>
      </p:pic>
      <p:pic>
        <p:nvPicPr>
          <p:cNvPr id="32" name="Image 31"/>
          <p:cNvPicPr>
            <a:picLocks noChangeAspect="1"/>
          </p:cNvPicPr>
          <p:nvPr/>
        </p:nvPicPr>
        <p:blipFill rotWithShape="1">
          <a:blip r:embed="rId6">
            <a:extLst>
              <a:ext uri="{28A0092B-C50C-407E-A947-70E740481C1C}">
                <a14:useLocalDpi xmlns:a14="http://schemas.microsoft.com/office/drawing/2010/main" val="0"/>
              </a:ext>
            </a:extLst>
          </a:blip>
          <a:srcRect b="23750"/>
          <a:stretch/>
        </p:blipFill>
        <p:spPr>
          <a:xfrm>
            <a:off x="611560" y="3494381"/>
            <a:ext cx="2996952" cy="2285165"/>
          </a:xfrm>
          <a:prstGeom prst="rect">
            <a:avLst/>
          </a:prstGeom>
        </p:spPr>
      </p:pic>
      <p:pic>
        <p:nvPicPr>
          <p:cNvPr id="33" name="Image 32"/>
          <p:cNvPicPr>
            <a:picLocks noChangeAspect="1"/>
          </p:cNvPicPr>
          <p:nvPr/>
        </p:nvPicPr>
        <p:blipFill rotWithShape="1">
          <a:blip r:embed="rId7" cstate="print">
            <a:extLst>
              <a:ext uri="{28A0092B-C50C-407E-A947-70E740481C1C}">
                <a14:useLocalDpi xmlns:a14="http://schemas.microsoft.com/office/drawing/2010/main" val="0"/>
              </a:ext>
            </a:extLst>
          </a:blip>
          <a:srcRect b="13250"/>
          <a:stretch/>
        </p:blipFill>
        <p:spPr>
          <a:xfrm>
            <a:off x="3718677" y="1484784"/>
            <a:ext cx="2016224" cy="1749064"/>
          </a:xfrm>
          <a:prstGeom prst="rect">
            <a:avLst/>
          </a:prstGeom>
        </p:spPr>
      </p:pic>
      <p:sp>
        <p:nvSpPr>
          <p:cNvPr id="2" name="ZoneTexte 1"/>
          <p:cNvSpPr txBox="1"/>
          <p:nvPr/>
        </p:nvSpPr>
        <p:spPr>
          <a:xfrm>
            <a:off x="179512" y="297402"/>
            <a:ext cx="8604448" cy="954107"/>
          </a:xfrm>
          <a:prstGeom prst="rect">
            <a:avLst/>
          </a:prstGeom>
        </p:spPr>
        <p:txBody>
          <a:bodyPr wrap="square" rtlCol="0">
            <a:spAutoFit/>
          </a:bodyPr>
          <a:lstStyle/>
          <a:p>
            <a:r>
              <a:rPr lang="fr-CH" sz="2800" b="1" dirty="0" smtClean="0">
                <a:latin typeface="Arial" panose="020B0604020202020204" pitchFamily="34" charset="0"/>
                <a:cs typeface="Arial" panose="020B0604020202020204" pitchFamily="34" charset="0"/>
              </a:rPr>
              <a:t>Création de richesses:</a:t>
            </a:r>
          </a:p>
          <a:p>
            <a:r>
              <a:rPr lang="fr-CH" sz="2800" dirty="0">
                <a:latin typeface="Arial" panose="020B0604020202020204" pitchFamily="34" charset="0"/>
                <a:cs typeface="Arial" panose="020B0604020202020204" pitchFamily="34" charset="0"/>
              </a:rPr>
              <a:t>L</a:t>
            </a:r>
            <a:r>
              <a:rPr lang="fr-CH" sz="2800" dirty="0" smtClean="0">
                <a:latin typeface="Arial" panose="020B0604020202020204" pitchFamily="34" charset="0"/>
                <a:cs typeface="Arial" panose="020B0604020202020204" pitchFamily="34" charset="0"/>
              </a:rPr>
              <a:t>e paradoxe économique de l’Arc jurassien</a:t>
            </a:r>
          </a:p>
        </p:txBody>
      </p:sp>
    </p:spTree>
    <p:extLst>
      <p:ext uri="{BB962C8B-B14F-4D97-AF65-F5344CB8AC3E}">
        <p14:creationId xmlns:p14="http://schemas.microsoft.com/office/powerpoint/2010/main" val="95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2000" fill="hold"/>
                                        <p:tgtEl>
                                          <p:spTgt spid="36"/>
                                        </p:tgtEl>
                                        <p:attrNameLst>
                                          <p:attrName>ppt_w</p:attrName>
                                        </p:attrNameLst>
                                      </p:cBhvr>
                                      <p:tavLst>
                                        <p:tav tm="0">
                                          <p:val>
                                            <p:fltVal val="0"/>
                                          </p:val>
                                        </p:tav>
                                        <p:tav tm="100000">
                                          <p:val>
                                            <p:strVal val="#ppt_w"/>
                                          </p:val>
                                        </p:tav>
                                      </p:tavLst>
                                    </p:anim>
                                    <p:anim calcmode="lin" valueType="num">
                                      <p:cBhvr>
                                        <p:cTn id="24" dur="2000" fill="hold"/>
                                        <p:tgtEl>
                                          <p:spTgt spid="36"/>
                                        </p:tgtEl>
                                        <p:attrNameLst>
                                          <p:attrName>ppt_h</p:attrName>
                                        </p:attrNameLst>
                                      </p:cBhvr>
                                      <p:tavLst>
                                        <p:tav tm="0">
                                          <p:val>
                                            <p:fltVal val="0"/>
                                          </p:val>
                                        </p:tav>
                                        <p:tav tm="100000">
                                          <p:val>
                                            <p:strVal val="#ppt_h"/>
                                          </p:val>
                                        </p:tav>
                                      </p:tavLst>
                                    </p:anim>
                                    <p:anim calcmode="lin" valueType="num">
                                      <p:cBhvr>
                                        <p:cTn id="25" dur="2000" fill="hold"/>
                                        <p:tgtEl>
                                          <p:spTgt spid="36"/>
                                        </p:tgtEl>
                                        <p:attrNameLst>
                                          <p:attrName>style.rotation</p:attrName>
                                        </p:attrNameLst>
                                      </p:cBhvr>
                                      <p:tavLst>
                                        <p:tav tm="0">
                                          <p:val>
                                            <p:fltVal val="90"/>
                                          </p:val>
                                        </p:tav>
                                        <p:tav tm="100000">
                                          <p:val>
                                            <p:fltVal val="0"/>
                                          </p:val>
                                        </p:tav>
                                      </p:tavLst>
                                    </p:anim>
                                    <p:animEffect transition="in" filter="fade">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2.22222E-6 0.0044 L -2.22222E-6 0.00463 C 0.00243 -0.0007 0.004 -0.00602 0.00729 -0.01019 C 0.00816 -0.01158 0.01216 -0.01389 0.01268 -0.01181 C 0.01406 -0.00648 0.01285 -0.0007 0.01094 0.0044 C 0.01025 0.00602 0.00729 0.00555 0.00538 0.00602 C -0.00121 0.00555 -0.00816 0.00602 -0.01458 0.0044 C -0.02135 0.00255 -0.02066 -0.00556 -0.02187 -0.01019 C -0.02239 -0.01181 -0.02326 -0.01366 -0.02361 -0.01551 C -0.02326 -0.02037 -0.02569 -0.02685 -0.02187 -0.03009 C -0.01545 -0.03588 0.00486 -0.02963 0.01094 -0.02801 C 0.01268 -0.02708 0.01493 -0.02639 0.01632 -0.02477 C 0.02118 -0.01852 0.01511 -0.00394 0.01441 -0.00116 C 0.01025 -0.00162 0.00538 -0.0007 0.00174 -0.00301 C -0.00712 -0.00787 0.00209 -0.01991 0.00538 -0.02269 C 0.00781 -0.025 0.01146 -0.02408 0.01441 -0.02477 C 0.01511 -0.02222 0.01667 -0.01991 0.01632 -0.01736 C 0.01198 0.01898 0.0125 0.00625 -0.02743 0.00255 C -0.02899 -0.00671 -0.0309 -0.01158 -0.02743 -0.02083 C -0.02639 -0.02384 -0.02361 -0.0257 -0.02187 -0.02801 C 0.00938 -0.02546 0.01615 -0.03681 0.02344 -0.01736 C 0.02431 -0.01505 0.02483 -0.0125 0.02535 -0.01019 C 0.02483 -0.00417 0.02761 0.00347 0.02344 0.00787 C 0.01545 0.01667 -0.00503 0.0125 -0.01458 0.01157 C -0.01632 0.0081 -0.02031 0.00139 -0.02014 -0.00301 C -0.01979 -0.00787 -0.02048 -0.01458 -0.01649 -0.01736 C -0.01076 -0.02107 -0.00295 -0.01852 0.00365 -0.01921 C 0.01094 -0.01783 0.02031 -0.02083 0.02535 -0.01551 C 0.03247 -0.0081 0.02049 0.00185 0.01632 0.00602 C -0.02934 0.00092 -0.00625 0.01157 -0.01823 -0.00301 C -0.01996 -0.00486 -0.02187 -0.00625 -0.02361 -0.00833 C -0.02257 -0.01482 -0.02621 -0.025 -0.02014 -0.02801 C 0.00469 -0.04074 0.00677 -0.02708 0.01441 -0.01551 C 0.01615 -0.0132 0.01806 -0.01065 0.01997 -0.00833 C 0.02101 -0.00301 0.02518 0.01366 0.01997 0.01713 C 0.01389 0.02106 0.00538 0.01574 -0.00173 0.01528 C -0.00521 0.01296 -0.01059 0.00995 -0.01284 0.00602 C -0.01406 0.00393 -0.01406 0.00139 -0.01458 -0.00116 C -0.01406 -0.00926 -0.01545 -0.01829 -0.01284 -0.02639 C -0.01198 -0.02894 -0.00798 -0.02778 -0.00555 -0.02801 C -0.00191 -0.02894 0.00174 -0.0294 0.00538 -0.03009 C 0.01702 -0.02801 0.03195 -0.0331 0.03993 -0.02477 C 0.04601 -0.01783 0.03837 -0.00625 0.03629 0.00255 C 0.03594 0.00486 0.03472 0.00717 0.03281 0.00787 C 0.02934 0.00972 0.02535 0.00926 0.0217 0.00995 C 0.01268 0.00926 0.00313 0.01018 -0.00555 0.00787 C -0.0085 0.00741 -0.00903 0.00301 -0.01094 0.00069 C -0.01267 -0.00116 -0.01458 -0.00301 -0.01649 -0.00463 C -0.01528 -0.01227 -0.01979 -0.03009 -0.00746 -0.03009 C -0.00434 -0.03009 -0.00121 -0.02894 0.00174 -0.02801 C 0.004 -0.02685 0.01354 -0.0206 0.01441 -0.01921 C 0.0158 -0.01713 0.0158 -0.01412 0.01632 -0.01181 C 0.01511 -0.00625 0.01667 0.00046 0.01268 0.0044 C 0.00816 0.00856 -0.01215 0.00486 -0.01649 0.0044 C -0.01771 -0.00185 -0.02205 -0.01898 -0.01649 -0.02269 C -0.01059 -0.02708 -0.00173 -0.02176 0.00538 -0.02083 C 0.00347 -0.00926 0.00625 -0.01273 0.00174 -0.00833 L 0.00174 -0.0081 " pathEditMode="relative" rAng="0" ptsTypes="AAAAAAAAAAAAAAAAAAAAAAAAAAAAAAAAAAAAAAAAAAAAAAAAAAAAAAAAAA">
                                      <p:cBhvr>
                                        <p:cTn id="30" dur="6000" fill="hold"/>
                                        <p:tgtEl>
                                          <p:spTgt spid="36"/>
                                        </p:tgtEl>
                                        <p:attrNameLst>
                                          <p:attrName>ppt_x</p:attrName>
                                          <p:attrName>ppt_y</p:attrName>
                                        </p:attrNameLst>
                                      </p:cBhvr>
                                      <p:rCtr x="625"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475656" y="1052736"/>
            <a:ext cx="6284778" cy="5624238"/>
            <a:chOff x="2880553" y="18924"/>
            <a:chExt cx="6284778" cy="5624238"/>
          </a:xfrm>
        </p:grpSpPr>
        <p:grpSp>
          <p:nvGrpSpPr>
            <p:cNvPr id="6" name="Groupe 5"/>
            <p:cNvGrpSpPr/>
            <p:nvPr/>
          </p:nvGrpSpPr>
          <p:grpSpPr>
            <a:xfrm>
              <a:off x="2880553" y="476440"/>
              <a:ext cx="5976664" cy="5166722"/>
              <a:chOff x="2661226" y="1484784"/>
              <a:chExt cx="5976664" cy="5166722"/>
            </a:xfrm>
          </p:grpSpPr>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t="5943" b="7608"/>
              <a:stretch/>
            </p:blipFill>
            <p:spPr>
              <a:xfrm>
                <a:off x="2661226" y="1484784"/>
                <a:ext cx="5976664" cy="5166722"/>
              </a:xfrm>
              <a:prstGeom prst="rect">
                <a:avLst/>
              </a:prstGeom>
            </p:spPr>
          </p:pic>
          <p:sp>
            <p:nvSpPr>
              <p:cNvPr id="19" name="Flèche droite 18"/>
              <p:cNvSpPr/>
              <p:nvPr/>
            </p:nvSpPr>
            <p:spPr>
              <a:xfrm rot="13172581">
                <a:off x="4628615" y="3044050"/>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grpSp>
        <p:sp>
          <p:nvSpPr>
            <p:cNvPr id="15" name="Flèche droite 14"/>
            <p:cNvSpPr/>
            <p:nvPr/>
          </p:nvSpPr>
          <p:spPr>
            <a:xfrm rot="20402209">
              <a:off x="6575650" y="2302246"/>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sp>
          <p:nvSpPr>
            <p:cNvPr id="16" name="Flèche droite 15"/>
            <p:cNvSpPr/>
            <p:nvPr/>
          </p:nvSpPr>
          <p:spPr>
            <a:xfrm rot="5814557">
              <a:off x="5518763" y="3602925"/>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b="19613"/>
            <a:stretch/>
          </p:blipFill>
          <p:spPr>
            <a:xfrm flipH="1">
              <a:off x="5938774" y="18924"/>
              <a:ext cx="1226672" cy="986086"/>
            </a:xfrm>
            <a:prstGeom prst="rect">
              <a:avLst/>
            </a:prstGeom>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b="14816"/>
            <a:stretch/>
          </p:blipFill>
          <p:spPr>
            <a:xfrm flipH="1">
              <a:off x="3589423" y="2969111"/>
              <a:ext cx="1226672" cy="1044924"/>
            </a:xfrm>
            <a:prstGeom prst="rect">
              <a:avLst/>
            </a:prstGeom>
          </p:spPr>
        </p:pic>
        <p:pic>
          <p:nvPicPr>
            <p:cNvPr id="13" name="Image 12"/>
            <p:cNvPicPr>
              <a:picLocks noChangeAspect="1"/>
            </p:cNvPicPr>
            <p:nvPr/>
          </p:nvPicPr>
          <p:blipFill rotWithShape="1">
            <a:blip r:embed="rId6" cstate="print">
              <a:extLst>
                <a:ext uri="{28A0092B-C50C-407E-A947-70E740481C1C}">
                  <a14:useLocalDpi xmlns:a14="http://schemas.microsoft.com/office/drawing/2010/main" val="0"/>
                </a:ext>
              </a:extLst>
            </a:blip>
            <a:srcRect b="14559"/>
            <a:stretch/>
          </p:blipFill>
          <p:spPr>
            <a:xfrm flipH="1">
              <a:off x="7456438" y="3677059"/>
              <a:ext cx="1226672" cy="1048085"/>
            </a:xfrm>
            <a:prstGeom prst="rect">
              <a:avLst/>
            </a:prstGeom>
          </p:spPr>
        </p:pic>
        <p:pic>
          <p:nvPicPr>
            <p:cNvPr id="14" name="Image 13"/>
            <p:cNvPicPr>
              <a:picLocks noChangeAspect="1"/>
            </p:cNvPicPr>
            <p:nvPr/>
          </p:nvPicPr>
          <p:blipFill rotWithShape="1">
            <a:blip r:embed="rId7" cstate="print">
              <a:extLst>
                <a:ext uri="{28A0092B-C50C-407E-A947-70E740481C1C}">
                  <a14:useLocalDpi xmlns:a14="http://schemas.microsoft.com/office/drawing/2010/main" val="0"/>
                </a:ext>
              </a:extLst>
            </a:blip>
            <a:srcRect b="14227"/>
            <a:stretch/>
          </p:blipFill>
          <p:spPr>
            <a:xfrm flipH="1">
              <a:off x="4095875" y="648652"/>
              <a:ext cx="1226672" cy="1052156"/>
            </a:xfrm>
            <a:prstGeom prst="rect">
              <a:avLst/>
            </a:prstGeom>
          </p:spPr>
        </p:pic>
        <p:pic>
          <p:nvPicPr>
            <p:cNvPr id="18" name="Image 17"/>
            <p:cNvPicPr>
              <a:picLocks noChangeAspect="1"/>
            </p:cNvPicPr>
            <p:nvPr/>
          </p:nvPicPr>
          <p:blipFill rotWithShape="1">
            <a:blip r:embed="rId8" cstate="print">
              <a:extLst>
                <a:ext uri="{28A0092B-C50C-407E-A947-70E740481C1C}">
                  <a14:useLocalDpi xmlns:a14="http://schemas.microsoft.com/office/drawing/2010/main" val="0"/>
                </a:ext>
              </a:extLst>
            </a:blip>
            <a:srcRect b="18467"/>
            <a:stretch/>
          </p:blipFill>
          <p:spPr>
            <a:xfrm flipH="1">
              <a:off x="7938659" y="1366737"/>
              <a:ext cx="1226672" cy="1000139"/>
            </a:xfrm>
            <a:prstGeom prst="rect">
              <a:avLst/>
            </a:prstGeom>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val="0"/>
                </a:ext>
              </a:extLst>
            </a:blip>
            <a:srcRect b="19665"/>
            <a:stretch/>
          </p:blipFill>
          <p:spPr>
            <a:xfrm flipH="1">
              <a:off x="5701667" y="4566731"/>
              <a:ext cx="1226672" cy="985446"/>
            </a:xfrm>
            <a:prstGeom prst="rect">
              <a:avLst/>
            </a:prstGeom>
          </p:spPr>
        </p:pic>
        <p:sp>
          <p:nvSpPr>
            <p:cNvPr id="28" name="Flèche droite 27"/>
            <p:cNvSpPr/>
            <p:nvPr/>
          </p:nvSpPr>
          <p:spPr>
            <a:xfrm rot="16200000">
              <a:off x="5680643" y="1680772"/>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sp>
          <p:nvSpPr>
            <p:cNvPr id="29" name="Flèche droite 28"/>
            <p:cNvSpPr/>
            <p:nvPr/>
          </p:nvSpPr>
          <p:spPr>
            <a:xfrm rot="9100424">
              <a:off x="4762196" y="3079899"/>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sp>
          <p:nvSpPr>
            <p:cNvPr id="30" name="Flèche droite 29"/>
            <p:cNvSpPr/>
            <p:nvPr/>
          </p:nvSpPr>
          <p:spPr>
            <a:xfrm rot="3216762">
              <a:off x="6270536" y="3390332"/>
              <a:ext cx="1532538" cy="4721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lumMod val="65000"/>
                  </a:schemeClr>
                </a:solidFill>
              </a:endParaRPr>
            </a:p>
          </p:txBody>
        </p:sp>
      </p:grpSp>
      <p:sp>
        <p:nvSpPr>
          <p:cNvPr id="21" name="ZoneTexte 20"/>
          <p:cNvSpPr txBox="1"/>
          <p:nvPr/>
        </p:nvSpPr>
        <p:spPr>
          <a:xfrm>
            <a:off x="179512" y="297402"/>
            <a:ext cx="8604448" cy="954107"/>
          </a:xfrm>
          <a:prstGeom prst="rect">
            <a:avLst/>
          </a:prstGeom>
        </p:spPr>
        <p:txBody>
          <a:bodyPr wrap="square" rtlCol="0">
            <a:spAutoFit/>
          </a:bodyPr>
          <a:lstStyle/>
          <a:p>
            <a:r>
              <a:rPr lang="fr-CH" sz="2800" dirty="0" smtClean="0">
                <a:cs typeface="Arial" panose="020B0604020202020204" pitchFamily="34" charset="0"/>
              </a:rPr>
              <a:t>Consommation de biens et de services à l’extérieur du territoire</a:t>
            </a:r>
          </a:p>
        </p:txBody>
      </p:sp>
      <p:sp>
        <p:nvSpPr>
          <p:cNvPr id="4" name="Ellipse 3"/>
          <p:cNvSpPr/>
          <p:nvPr/>
        </p:nvSpPr>
        <p:spPr>
          <a:xfrm>
            <a:off x="4764665" y="3645024"/>
            <a:ext cx="527415" cy="5274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682865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307" y="308744"/>
            <a:ext cx="8263774" cy="529435"/>
          </a:xfrm>
        </p:spPr>
        <p:txBody>
          <a:bodyPr>
            <a:normAutofit/>
          </a:bodyPr>
          <a:lstStyle/>
          <a:p>
            <a:pPr algn="l"/>
            <a:r>
              <a:rPr lang="fr-CH" sz="2800" dirty="0">
                <a:latin typeface="Arial" panose="020B0604020202020204" pitchFamily="34" charset="0"/>
                <a:cs typeface="Arial" panose="020B0604020202020204" pitchFamily="34" charset="0"/>
              </a:rPr>
              <a:t>U</a:t>
            </a:r>
            <a:r>
              <a:rPr lang="fr-CH" sz="2800" dirty="0" smtClean="0">
                <a:latin typeface="Arial" panose="020B0604020202020204" pitchFamily="34" charset="0"/>
                <a:cs typeface="Arial" panose="020B0604020202020204" pitchFamily="34" charset="0"/>
              </a:rPr>
              <a:t>ne </a:t>
            </a:r>
            <a:r>
              <a:rPr lang="fr-CH" sz="2800" dirty="0">
                <a:latin typeface="Arial" panose="020B0604020202020204" pitchFamily="34" charset="0"/>
                <a:cs typeface="Arial" panose="020B0604020202020204" pitchFamily="34" charset="0"/>
              </a:rPr>
              <a:t>démarche en deux axes complémentaires</a:t>
            </a:r>
            <a:endParaRPr lang="fr-CH" sz="2800" dirty="0"/>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b="16294"/>
          <a:stretch/>
        </p:blipFill>
        <p:spPr>
          <a:xfrm>
            <a:off x="5164170" y="1271279"/>
            <a:ext cx="1943724" cy="1627016"/>
          </a:xfrm>
          <a:prstGeom prst="rect">
            <a:avLst/>
          </a:prstGeom>
        </p:spPr>
      </p:pic>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b="22700"/>
          <a:stretch/>
        </p:blipFill>
        <p:spPr>
          <a:xfrm>
            <a:off x="233618" y="2449701"/>
            <a:ext cx="3347209" cy="2587380"/>
          </a:xfrm>
          <a:prstGeom prst="rect">
            <a:avLst/>
          </a:prstGeom>
        </p:spPr>
      </p:pic>
      <p:cxnSp>
        <p:nvCxnSpPr>
          <p:cNvPr id="23" name="Connecteur droit avec flèche 22"/>
          <p:cNvCxnSpPr/>
          <p:nvPr/>
        </p:nvCxnSpPr>
        <p:spPr>
          <a:xfrm flipV="1">
            <a:off x="3440646" y="2449701"/>
            <a:ext cx="1487760" cy="10081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3456634" y="4265143"/>
            <a:ext cx="1530610" cy="8268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421" y="2577458"/>
            <a:ext cx="2036946" cy="348870"/>
          </a:xfrm>
          <a:prstGeom prst="rect">
            <a:avLst/>
          </a:prstGeom>
        </p:spPr>
      </p:pic>
      <p:grpSp>
        <p:nvGrpSpPr>
          <p:cNvPr id="8" name="Groupe 7"/>
          <p:cNvGrpSpPr/>
          <p:nvPr/>
        </p:nvGrpSpPr>
        <p:grpSpPr>
          <a:xfrm>
            <a:off x="5518289" y="3401082"/>
            <a:ext cx="2766192" cy="3291709"/>
            <a:chOff x="5518289" y="3401082"/>
            <a:chExt cx="2766192" cy="3291709"/>
          </a:xfrm>
        </p:grpSpPr>
        <p:pic>
          <p:nvPicPr>
            <p:cNvPr id="4" name="Espace réservé du contenu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255" y="3415324"/>
              <a:ext cx="1235486" cy="1086977"/>
            </a:xfrm>
            <a:prstGeom prst="rect">
              <a:avLst/>
            </a:prstGeom>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5255" y="4982330"/>
              <a:ext cx="1235486" cy="1086977"/>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8289" y="3401082"/>
              <a:ext cx="1235486" cy="1086977"/>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1618" y="4982331"/>
              <a:ext cx="1235486" cy="1086977"/>
            </a:xfrm>
            <a:prstGeom prst="rect">
              <a:avLst/>
            </a:prstGeom>
          </p:spPr>
        </p:pic>
        <p:pic>
          <p:nvPicPr>
            <p:cNvPr id="19" name="Imag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5255" y="4404472"/>
              <a:ext cx="1279226" cy="548240"/>
            </a:xfrm>
            <a:prstGeom prst="rect">
              <a:avLst/>
            </a:prstGeom>
          </p:spPr>
        </p:pic>
        <p:pic>
          <p:nvPicPr>
            <p:cNvPr id="22" name="Imag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15867" y="6051713"/>
              <a:ext cx="1110500" cy="470236"/>
            </a:xfrm>
            <a:prstGeom prst="rect">
              <a:avLst/>
            </a:prstGeom>
          </p:spPr>
        </p:pic>
        <p:pic>
          <p:nvPicPr>
            <p:cNvPr id="24" name="Imag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2088" y="4378440"/>
              <a:ext cx="987888" cy="530739"/>
            </a:xfrm>
            <a:prstGeom prst="rect">
              <a:avLst/>
            </a:prstGeom>
          </p:spPr>
        </p:pic>
        <p:pic>
          <p:nvPicPr>
            <p:cNvPr id="25" name="Image 24"/>
            <p:cNvPicPr>
              <a:picLocks noChangeAspect="1"/>
            </p:cNvPicPr>
            <p:nvPr/>
          </p:nvPicPr>
          <p:blipFill rotWithShape="1">
            <a:blip r:embed="rId13">
              <a:extLst>
                <a:ext uri="{28A0092B-C50C-407E-A947-70E740481C1C}">
                  <a14:useLocalDpi xmlns:a14="http://schemas.microsoft.com/office/drawing/2010/main" val="0"/>
                </a:ext>
              </a:extLst>
            </a:blip>
            <a:srcRect t="17168" b="23172"/>
            <a:stretch/>
          </p:blipFill>
          <p:spPr>
            <a:xfrm>
              <a:off x="5592900" y="6044718"/>
              <a:ext cx="1086265" cy="648073"/>
            </a:xfrm>
            <a:prstGeom prst="rect">
              <a:avLst/>
            </a:prstGeom>
          </p:spPr>
        </p:pic>
      </p:grpSp>
      <p:sp>
        <p:nvSpPr>
          <p:cNvPr id="3" name="ZoneTexte 2"/>
          <p:cNvSpPr txBox="1"/>
          <p:nvPr/>
        </p:nvSpPr>
        <p:spPr>
          <a:xfrm>
            <a:off x="347322" y="2126535"/>
            <a:ext cx="2975442" cy="646331"/>
          </a:xfrm>
          <a:prstGeom prst="rect">
            <a:avLst/>
          </a:prstGeom>
        </p:spPr>
        <p:txBody>
          <a:bodyPr wrap="square" rtlCol="0">
            <a:spAutoFit/>
          </a:bodyPr>
          <a:lstStyle/>
          <a:p>
            <a:pPr algn="ctr"/>
            <a:r>
              <a:rPr lang="fr-CH" dirty="0" smtClean="0">
                <a:latin typeface="HelveticaNeueLT Std Thin" pitchFamily="34" charset="0"/>
              </a:rPr>
              <a:t>Captation des dépenses et des revenus</a:t>
            </a:r>
          </a:p>
        </p:txBody>
      </p:sp>
    </p:spTree>
    <p:extLst>
      <p:ext uri="{BB962C8B-B14F-4D97-AF65-F5344CB8AC3E}">
        <p14:creationId xmlns:p14="http://schemas.microsoft.com/office/powerpoint/2010/main" val="405910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064" y="468931"/>
            <a:ext cx="7399678" cy="580926"/>
          </a:xfrm>
        </p:spPr>
        <p:txBody>
          <a:bodyPr>
            <a:noAutofit/>
          </a:bodyPr>
          <a:lstStyle/>
          <a:p>
            <a:pPr algn="l"/>
            <a:r>
              <a:rPr lang="fr-CH" sz="2800" dirty="0" smtClean="0">
                <a:latin typeface="+mn-lt"/>
                <a:cs typeface="Arial" panose="020B0604020202020204" pitchFamily="34" charset="0"/>
              </a:rPr>
              <a:t>Résultats et préconisations : </a:t>
            </a:r>
            <a:br>
              <a:rPr lang="fr-CH" sz="2800" dirty="0" smtClean="0">
                <a:latin typeface="+mn-lt"/>
                <a:cs typeface="Arial" panose="020B0604020202020204" pitchFamily="34" charset="0"/>
              </a:rPr>
            </a:br>
            <a:r>
              <a:rPr lang="fr-CH" sz="2800" dirty="0" smtClean="0">
                <a:latin typeface="+mn-lt"/>
                <a:cs typeface="Arial" panose="020B0604020202020204" pitchFamily="34" charset="0"/>
              </a:rPr>
              <a:t>Diffusion au sein du territoire</a:t>
            </a:r>
            <a:endParaRPr lang="fr-CH" sz="2800" dirty="0">
              <a:latin typeface="+mn-lt"/>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1197" y="6014081"/>
            <a:ext cx="1279226" cy="54824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784" y="5296068"/>
            <a:ext cx="1805344" cy="1805340"/>
          </a:xfrm>
          <a:prstGeom prst="rect">
            <a:avLst/>
          </a:prstGeom>
        </p:spPr>
      </p:pic>
      <p:grpSp>
        <p:nvGrpSpPr>
          <p:cNvPr id="10" name="Groupe 9"/>
          <p:cNvGrpSpPr/>
          <p:nvPr/>
        </p:nvGrpSpPr>
        <p:grpSpPr>
          <a:xfrm>
            <a:off x="386405" y="1222167"/>
            <a:ext cx="3330630" cy="2469170"/>
            <a:chOff x="386405" y="1222167"/>
            <a:chExt cx="3330630" cy="2469170"/>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405" y="1222167"/>
              <a:ext cx="3330630" cy="2110964"/>
            </a:xfrm>
            <a:prstGeom prst="rect">
              <a:avLst/>
            </a:prstGeom>
          </p:spPr>
        </p:pic>
        <p:sp>
          <p:nvSpPr>
            <p:cNvPr id="9" name="Rectangle 8"/>
            <p:cNvSpPr/>
            <p:nvPr/>
          </p:nvSpPr>
          <p:spPr>
            <a:xfrm>
              <a:off x="1216493" y="2974925"/>
              <a:ext cx="1656184" cy="716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dirty="0" smtClean="0"/>
                <a:t>19 novembre 2018</a:t>
              </a:r>
              <a:endParaRPr lang="fr-CH" dirty="0"/>
            </a:p>
          </p:txBody>
        </p:sp>
      </p:grpSp>
      <p:grpSp>
        <p:nvGrpSpPr>
          <p:cNvPr id="19" name="Groupe 18"/>
          <p:cNvGrpSpPr/>
          <p:nvPr/>
        </p:nvGrpSpPr>
        <p:grpSpPr>
          <a:xfrm>
            <a:off x="4731403" y="3288757"/>
            <a:ext cx="3253409" cy="2193599"/>
            <a:chOff x="3756566" y="715376"/>
            <a:chExt cx="3253409" cy="2193599"/>
          </a:xfrm>
        </p:grpSpPr>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l="5941" t="11701"/>
            <a:stretch/>
          </p:blipFill>
          <p:spPr>
            <a:xfrm>
              <a:off x="3756566" y="715376"/>
              <a:ext cx="3115600" cy="2193599"/>
            </a:xfrm>
            <a:prstGeom prst="rect">
              <a:avLst/>
            </a:prstGeom>
          </p:spPr>
        </p:pic>
        <p:sp>
          <p:nvSpPr>
            <p:cNvPr id="16" name="Rectangle 15"/>
            <p:cNvSpPr/>
            <p:nvPr/>
          </p:nvSpPr>
          <p:spPr>
            <a:xfrm>
              <a:off x="5353791" y="1938876"/>
              <a:ext cx="1656184" cy="716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dirty="0" smtClean="0"/>
                <a:t>05 novembre 2019</a:t>
              </a:r>
              <a:endParaRPr lang="fr-CH" dirty="0"/>
            </a:p>
          </p:txBody>
        </p:sp>
      </p:grpSp>
      <p:grpSp>
        <p:nvGrpSpPr>
          <p:cNvPr id="20" name="Groupe 19"/>
          <p:cNvGrpSpPr/>
          <p:nvPr/>
        </p:nvGrpSpPr>
        <p:grpSpPr>
          <a:xfrm>
            <a:off x="5289283" y="1362034"/>
            <a:ext cx="3123827" cy="2336632"/>
            <a:chOff x="4410834" y="2935413"/>
            <a:chExt cx="3389908" cy="2336632"/>
          </a:xfrm>
        </p:grpSpPr>
        <p:pic>
          <p:nvPicPr>
            <p:cNvPr id="3" name="Image 2"/>
            <p:cNvPicPr>
              <a:picLocks noChangeAspect="1"/>
            </p:cNvPicPr>
            <p:nvPr/>
          </p:nvPicPr>
          <p:blipFill rotWithShape="1">
            <a:blip r:embed="rId7" cstate="print">
              <a:extLst>
                <a:ext uri="{28A0092B-C50C-407E-A947-70E740481C1C}">
                  <a14:useLocalDpi xmlns:a14="http://schemas.microsoft.com/office/drawing/2010/main" val="0"/>
                </a:ext>
              </a:extLst>
            </a:blip>
            <a:srcRect l="10883" t="23880"/>
            <a:stretch/>
          </p:blipFill>
          <p:spPr>
            <a:xfrm>
              <a:off x="4410834" y="3073485"/>
              <a:ext cx="3389908" cy="2198560"/>
            </a:xfrm>
            <a:prstGeom prst="rect">
              <a:avLst/>
            </a:prstGeom>
          </p:spPr>
        </p:pic>
        <p:sp>
          <p:nvSpPr>
            <p:cNvPr id="18" name="Rectangle 17"/>
            <p:cNvSpPr/>
            <p:nvPr/>
          </p:nvSpPr>
          <p:spPr>
            <a:xfrm>
              <a:off x="5519883" y="2935413"/>
              <a:ext cx="1656184" cy="716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dirty="0" smtClean="0"/>
                <a:t>14 novembre 2019</a:t>
              </a:r>
              <a:endParaRPr lang="fr-CH" dirty="0"/>
            </a:p>
          </p:txBody>
        </p:sp>
      </p:grpSp>
      <p:grpSp>
        <p:nvGrpSpPr>
          <p:cNvPr id="21" name="Groupe 20"/>
          <p:cNvGrpSpPr/>
          <p:nvPr/>
        </p:nvGrpSpPr>
        <p:grpSpPr>
          <a:xfrm>
            <a:off x="591923" y="6003897"/>
            <a:ext cx="2510554" cy="593455"/>
            <a:chOff x="337456" y="6037960"/>
            <a:chExt cx="2510554" cy="593455"/>
          </a:xfrm>
        </p:grpSpPr>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56" y="6037960"/>
              <a:ext cx="1354459" cy="555724"/>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1974" y="6037960"/>
              <a:ext cx="1266036" cy="593455"/>
            </a:xfrm>
            <a:prstGeom prst="rect">
              <a:avLst/>
            </a:prstGeom>
          </p:spPr>
        </p:pic>
      </p:grpSp>
      <p:pic>
        <p:nvPicPr>
          <p:cNvPr id="5" name="Image 4"/>
          <p:cNvPicPr>
            <a:picLocks noChangeAspect="1"/>
          </p:cNvPicPr>
          <p:nvPr/>
        </p:nvPicPr>
        <p:blipFill rotWithShape="1">
          <a:blip r:embed="rId10" cstate="print">
            <a:extLst>
              <a:ext uri="{28A0092B-C50C-407E-A947-70E740481C1C}">
                <a14:useLocalDpi xmlns:a14="http://schemas.microsoft.com/office/drawing/2010/main" val="0"/>
              </a:ext>
            </a:extLst>
          </a:blip>
          <a:srcRect r="17855" b="18795"/>
          <a:stretch/>
        </p:blipFill>
        <p:spPr>
          <a:xfrm>
            <a:off x="918699" y="3717031"/>
            <a:ext cx="3413484" cy="1795147"/>
          </a:xfrm>
          <a:prstGeom prst="rect">
            <a:avLst/>
          </a:prstGeom>
        </p:spPr>
      </p:pic>
      <p:sp>
        <p:nvSpPr>
          <p:cNvPr id="22" name="Rectangle 21"/>
          <p:cNvSpPr/>
          <p:nvPr/>
        </p:nvSpPr>
        <p:spPr>
          <a:xfrm>
            <a:off x="1993678" y="4937862"/>
            <a:ext cx="1656184" cy="7164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dirty="0" smtClean="0"/>
              <a:t>19 novembre 2019</a:t>
            </a:r>
            <a:endParaRPr lang="fr-CH" dirty="0"/>
          </a:p>
        </p:txBody>
      </p:sp>
    </p:spTree>
    <p:extLst>
      <p:ext uri="{BB962C8B-B14F-4D97-AF65-F5344CB8AC3E}">
        <p14:creationId xmlns:p14="http://schemas.microsoft.com/office/powerpoint/2010/main" val="4168655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arcjurassien.ch">
      <a:dk1>
        <a:sysClr val="windowText" lastClr="000000"/>
      </a:dk1>
      <a:lt1>
        <a:sysClr val="window" lastClr="FFFFFF"/>
      </a:lt1>
      <a:dk2>
        <a:srgbClr val="C8102E"/>
      </a:dk2>
      <a:lt2>
        <a:srgbClr val="F2F2F2"/>
      </a:lt2>
      <a:accent1>
        <a:srgbClr val="C8102E"/>
      </a:accent1>
      <a:accent2>
        <a:srgbClr val="1F95E5"/>
      </a:accent2>
      <a:accent3>
        <a:srgbClr val="0070C0"/>
      </a:accent3>
      <a:accent4>
        <a:srgbClr val="4BACC6"/>
      </a:accent4>
      <a:accent5>
        <a:srgbClr val="7030A0"/>
      </a:accent5>
      <a:accent6>
        <a:srgbClr val="FFC000"/>
      </a:accent6>
      <a:hlink>
        <a:srgbClr val="C8102E"/>
      </a:hlink>
      <a:folHlink>
        <a:srgbClr val="A20000"/>
      </a:folHlink>
    </a:clrScheme>
    <a:fontScheme name="arcjurassien.ch">
      <a:majorFont>
        <a:latin typeface="HelveticaNeueLT Std Thin"/>
        <a:ea typeface=""/>
        <a:cs typeface=""/>
      </a:majorFont>
      <a:minorFont>
        <a:latin typeface="HelveticaNeueLT Std Th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none" rtlCol="0">
        <a:spAutoFit/>
      </a:bodyPr>
      <a:lstStyle>
        <a:defPPr algn="r">
          <a:defRPr dirty="0" err="1" smtClean="0">
            <a:latin typeface="HelveticaNeueLT Std Thin" pitchFamily="34" charset="0"/>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2287</Words>
  <Application>Microsoft Office PowerPoint</Application>
  <PresentationFormat>Affichage à l'écran (4:3)</PresentationFormat>
  <Paragraphs>430</Paragraphs>
  <Slides>29</Slides>
  <Notes>18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Calibri</vt:lpstr>
      <vt:lpstr>Calibri Light</vt:lpstr>
      <vt:lpstr>Helvetica</vt:lpstr>
      <vt:lpstr>HelveticaNeueLT Std Thin</vt:lpstr>
      <vt:lpstr>Tahoma</vt:lpstr>
      <vt:lpstr>Times New Roman</vt:lpstr>
      <vt:lpstr>Wingdings</vt:lpstr>
      <vt:lpstr>Default Theme</vt:lpstr>
      <vt:lpstr>  Economie présentielle  dans l’Arc jurassien : quelles perspectives ?</vt:lpstr>
      <vt:lpstr>Economie présentielle dans l’Arc jurassien Quelles perspectives ?</vt:lpstr>
      <vt:lpstr>Mot de bienvenue</vt:lpstr>
      <vt:lpstr>Bilan de la démarche partenariale</vt:lpstr>
      <vt:lpstr>Présentation PowerPoint</vt:lpstr>
      <vt:lpstr>Présentation PowerPoint</vt:lpstr>
      <vt:lpstr>Présentation PowerPoint</vt:lpstr>
      <vt:lpstr>Une démarche en deux axes complémentaires</vt:lpstr>
      <vt:lpstr>Résultats et préconisations :  Diffusion au sein du territoire</vt:lpstr>
      <vt:lpstr>Bilan et réflexion</vt:lpstr>
      <vt:lpstr>Résultats de l’analyse territoriale : les pistes d’actions identifiées</vt:lpstr>
      <vt:lpstr>Quatre définitions</vt:lpstr>
      <vt:lpstr>Constats</vt:lpstr>
      <vt:lpstr>L’explosion de la mobilité individuelle motorisée : Yverdon-les-Bains</vt:lpstr>
      <vt:lpstr>Des centres-villes pris en étau :   Yverdon-les-Bains</vt:lpstr>
      <vt:lpstr>Des centres-villes pris en étau :  Bienne</vt:lpstr>
      <vt:lpstr>Bienne : disparition des commerces</vt:lpstr>
      <vt:lpstr>Destruction de l’offre commerciale   dans l’Arc jurassien</vt:lpstr>
      <vt:lpstr>Assurances : détail des fuites financières</vt:lpstr>
      <vt:lpstr>Objectifs et propositions</vt:lpstr>
      <vt:lpstr>Domiciliation des personnes : solutions</vt:lpstr>
      <vt:lpstr>Assurances : solutions</vt:lpstr>
      <vt:lpstr>Commerce de détail : solutions</vt:lpstr>
      <vt:lpstr>Conclusion</vt:lpstr>
      <vt:lpstr>Table ronde thématique</vt:lpstr>
      <vt:lpstr>Bilan de la démarche partenariale</vt:lpstr>
      <vt:lpstr>Table ronde politique</vt:lpstr>
      <vt:lpstr>Conclusion</vt:lpstr>
      <vt:lpstr>MERCI A TOUS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2019-11-05T12:18:26Z</cp:lastPrinted>
  <dcterms:created xsi:type="dcterms:W3CDTF">2018-07-03T18:49:55Z</dcterms:created>
  <dcterms:modified xsi:type="dcterms:W3CDTF">2019-12-04T13:34:20Z</dcterms:modified>
</cp:coreProperties>
</file>